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Corben"/>
      <p:regular r:id="rId33"/>
      <p:bold r:id="rId34"/>
    </p:embeddedFont>
    <p:embeddedFont>
      <p:font typeface="Quattrocento Sans"/>
      <p:regular r:id="rId35"/>
      <p:bold r:id="rId36"/>
      <p:italic r:id="rId37"/>
      <p:boldItalic r:id="rId38"/>
    </p:embeddedFont>
    <p:embeddedFont>
      <p:font typeface="Arial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hFNcTClKZ3j9oTvMoXc0mHo88z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orben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7.xml"/><Relationship Id="rId34" Type="http://schemas.openxmlformats.org/officeDocument/2006/relationships/font" Target="fonts/Corben-bold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8" name="Google Shape;1298;p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3" name="Google Shape;1393;p1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2" name="Google Shape;1422;p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9" name="Google Shape;1429;p1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8" name="Google Shape;1438;p1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5" name="Google Shape;1445;p1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5dd80e524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4" name="Google Shape;1454;g25dd80e5245_0_4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2" name="Google Shape;1462;p2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https://unsplash.com/photos/uXB-7la5vqA</a:t>
            </a:r>
            <a:endParaRPr/>
          </a:p>
        </p:txBody>
      </p:sp>
      <p:sp>
        <p:nvSpPr>
          <p:cNvPr id="1306" name="Google Shape;13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5dd80e524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9" name="Google Shape;1469;g25dd80e5245_0_6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8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6" name="Google Shape;14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7" name="Google Shape;1477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7" name="Google Shape;1487;p2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3" name="Google Shape;1493;p3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9" name="Google Shape;1499;p31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0" name="Google Shape;1510;p3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9" name="Google Shape;1519;p33:notes"/>
          <p:cNvSpPr/>
          <p:nvPr>
            <p:ph idx="2" type="sldImg"/>
          </p:nvPr>
        </p:nvSpPr>
        <p:spPr>
          <a:xfrm>
            <a:off x="685085" y="1143000"/>
            <a:ext cx="5487829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3" name="Google Shape;1543;p3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3" name="Google Shape;134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4" name="Google Shape;1364;p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2" name="Google Shape;1372;p7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6" name="Google Shape;1386;p9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 txBox="1"/>
          <p:nvPr>
            <p:ph type="ctrTitle"/>
          </p:nvPr>
        </p:nvSpPr>
        <p:spPr>
          <a:xfrm>
            <a:off x="4085819" y="519522"/>
            <a:ext cx="4209528" cy="2058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" type="subTitle"/>
          </p:nvPr>
        </p:nvSpPr>
        <p:spPr>
          <a:xfrm>
            <a:off x="4068218" y="2578106"/>
            <a:ext cx="422991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36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" name="Google Shape;18;p36"/>
          <p:cNvGrpSpPr/>
          <p:nvPr/>
        </p:nvGrpSpPr>
        <p:grpSpPr>
          <a:xfrm>
            <a:off x="88334" y="0"/>
            <a:ext cx="3088831" cy="5001210"/>
            <a:chOff x="117748" y="1"/>
            <a:chExt cx="3527025" cy="6668280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1" name="Google Shape;291;p36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6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36"/>
          <p:cNvSpPr txBox="1"/>
          <p:nvPr>
            <p:ph idx="10" type="dt"/>
          </p:nvPr>
        </p:nvSpPr>
        <p:spPr>
          <a:xfrm>
            <a:off x="6636350" y="423554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_">
  <p:cSld name="1_1_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3" name="Google Shape;663;p45"/>
          <p:cNvSpPr txBox="1"/>
          <p:nvPr>
            <p:ph idx="11" type="ftr"/>
          </p:nvPr>
        </p:nvSpPr>
        <p:spPr>
          <a:xfrm>
            <a:off x="196374" y="46659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Image">
  <p:cSld name="2_Full Image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/>
          <p:nvPr>
            <p:ph idx="2" type="pic"/>
          </p:nvPr>
        </p:nvSpPr>
        <p:spPr>
          <a:xfrm>
            <a:off x="0" y="-1"/>
            <a:ext cx="9144000" cy="25717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8" name="Google Shape;668;p47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47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352550"/>
            <a:ext cx="40386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2" y="1341835"/>
            <a:ext cx="4038600" cy="305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ile">
  <p:cSld name="Title Sile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4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7" name="Google Shape;677;p4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8"/>
          <p:cNvSpPr txBox="1"/>
          <p:nvPr>
            <p:ph type="title"/>
          </p:nvPr>
        </p:nvSpPr>
        <p:spPr>
          <a:xfrm>
            <a:off x="457200" y="303498"/>
            <a:ext cx="8229600" cy="435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Quattrocento Sans"/>
              <a:buNone/>
              <a:defRPr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4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7218983" y="702879"/>
            <a:ext cx="1925017" cy="44406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7142564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29439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763715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7979912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832267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8665433" y="252400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9008201" y="252400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883281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849005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8147290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7804531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461769" y="269134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729439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763715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7979912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832267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8665433" y="285867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9008201" y="285867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883281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849005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8147290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7804531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461769" y="302601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729439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63715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7979912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832267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8665433" y="319334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9008201" y="319334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281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849005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8147290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7804531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7461769" y="336068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729439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763715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7979912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832267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8665433" y="352801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9008201" y="352801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17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883281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849005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8147290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7804531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7461769" y="3695353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729439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763715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7979912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832267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665433" y="3862688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9008201" y="3862688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883281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49005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8147290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4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7804531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7461769" y="4030034"/>
            <a:ext cx="62416" cy="75907"/>
          </a:xfrm>
          <a:custGeom>
            <a:rect b="b" l="l" r="r" t="t"/>
            <a:pathLst>
              <a:path extrusionOk="0" h="160591" w="184213">
                <a:moveTo>
                  <a:pt x="0" y="0"/>
                </a:moveTo>
                <a:lnTo>
                  <a:pt x="184213" y="160591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729439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763715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7979912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832267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49"/>
          <p:cNvSpPr/>
          <p:nvPr/>
        </p:nvSpPr>
        <p:spPr>
          <a:xfrm>
            <a:off x="8665433" y="4197424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9008201" y="4197424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444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49"/>
          <p:cNvSpPr/>
          <p:nvPr/>
        </p:nvSpPr>
        <p:spPr>
          <a:xfrm>
            <a:off x="883281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49"/>
          <p:cNvSpPr/>
          <p:nvPr/>
        </p:nvSpPr>
        <p:spPr>
          <a:xfrm>
            <a:off x="849005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49"/>
          <p:cNvSpPr/>
          <p:nvPr/>
        </p:nvSpPr>
        <p:spPr>
          <a:xfrm>
            <a:off x="8147290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49"/>
          <p:cNvSpPr/>
          <p:nvPr/>
        </p:nvSpPr>
        <p:spPr>
          <a:xfrm>
            <a:off x="7804531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1769" y="436475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9" name="Google Shape;749;p49"/>
          <p:cNvSpPr/>
          <p:nvPr/>
        </p:nvSpPr>
        <p:spPr>
          <a:xfrm>
            <a:off x="729439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49"/>
          <p:cNvSpPr/>
          <p:nvPr/>
        </p:nvSpPr>
        <p:spPr>
          <a:xfrm>
            <a:off x="763715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49"/>
          <p:cNvSpPr/>
          <p:nvPr/>
        </p:nvSpPr>
        <p:spPr>
          <a:xfrm>
            <a:off x="7979912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832267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8665433" y="4532093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9008201" y="4532093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883281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49005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147290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7804531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7461769" y="4699428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729439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763715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7979912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4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832267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8665433" y="4866774"/>
            <a:ext cx="62416" cy="75907"/>
          </a:xfrm>
          <a:custGeom>
            <a:rect b="b" l="l" r="r" t="t"/>
            <a:pathLst>
              <a:path extrusionOk="0" h="160591" w="184213">
                <a:moveTo>
                  <a:pt x="184213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9008200" y="4866774"/>
            <a:ext cx="62448" cy="75907"/>
          </a:xfrm>
          <a:custGeom>
            <a:rect b="b" l="l" r="r" t="t"/>
            <a:pathLst>
              <a:path extrusionOk="0" h="160591" w="184308">
                <a:moveTo>
                  <a:pt x="184309" y="0"/>
                </a:moveTo>
                <a:lnTo>
                  <a:pt x="0" y="160592"/>
                </a:lnTo>
              </a:path>
            </a:pathLst>
          </a:custGeom>
          <a:noFill/>
          <a:ln cap="rnd" cmpd="sng" w="571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883281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849005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8147290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7804531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7461769" y="5034169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729439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763715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7979912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4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832267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8665433" y="2189339"/>
            <a:ext cx="62416" cy="75863"/>
          </a:xfrm>
          <a:custGeom>
            <a:rect b="b" l="l" r="r" t="t"/>
            <a:pathLst>
              <a:path extrusionOk="0" h="160496" w="184213">
                <a:moveTo>
                  <a:pt x="184213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9008201" y="2189339"/>
            <a:ext cx="62446" cy="75863"/>
          </a:xfrm>
          <a:custGeom>
            <a:rect b="b" l="l" r="r" t="t"/>
            <a:pathLst>
              <a:path extrusionOk="0" h="160496" w="184308">
                <a:moveTo>
                  <a:pt x="184309" y="0"/>
                </a:moveTo>
                <a:lnTo>
                  <a:pt x="0" y="160496"/>
                </a:lnTo>
              </a:path>
            </a:pathLst>
          </a:custGeom>
          <a:noFill/>
          <a:ln cap="rnd" cmpd="sng" w="11425">
            <a:solidFill>
              <a:schemeClr val="accent1">
                <a:alpha val="89411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883281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849005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9"/>
          <p:cNvSpPr/>
          <p:nvPr/>
        </p:nvSpPr>
        <p:spPr>
          <a:xfrm>
            <a:off x="8147290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9"/>
          <p:cNvSpPr/>
          <p:nvPr/>
        </p:nvSpPr>
        <p:spPr>
          <a:xfrm>
            <a:off x="7804531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9"/>
          <p:cNvSpPr/>
          <p:nvPr/>
        </p:nvSpPr>
        <p:spPr>
          <a:xfrm>
            <a:off x="7461769" y="2356674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883281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849005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8147290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4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7804531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7461769" y="2022005"/>
            <a:ext cx="62416" cy="75863"/>
          </a:xfrm>
          <a:custGeom>
            <a:rect b="b" l="l" r="r" t="t"/>
            <a:pathLst>
              <a:path extrusionOk="0" h="160496" w="184213">
                <a:moveTo>
                  <a:pt x="0" y="0"/>
                </a:moveTo>
                <a:lnTo>
                  <a:pt x="184213" y="160496"/>
                </a:lnTo>
              </a:path>
            </a:pathLst>
          </a:custGeom>
          <a:noFill/>
          <a:ln cap="rnd" cmpd="sng" w="10775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49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49"/>
          <p:cNvSpPr txBox="1"/>
          <p:nvPr>
            <p:ph idx="1" type="body"/>
          </p:nvPr>
        </p:nvSpPr>
        <p:spPr>
          <a:xfrm>
            <a:off x="463356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9" name="Google Shape;789;p49"/>
          <p:cNvSpPr txBox="1"/>
          <p:nvPr>
            <p:ph idx="2" type="body"/>
          </p:nvPr>
        </p:nvSpPr>
        <p:spPr>
          <a:xfrm>
            <a:off x="466474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0" name="Google Shape;790;p49"/>
          <p:cNvSpPr txBox="1"/>
          <p:nvPr>
            <p:ph idx="3" type="body"/>
          </p:nvPr>
        </p:nvSpPr>
        <p:spPr>
          <a:xfrm>
            <a:off x="2702905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1" name="Google Shape;791;p49"/>
          <p:cNvSpPr txBox="1"/>
          <p:nvPr>
            <p:ph idx="4" type="body"/>
          </p:nvPr>
        </p:nvSpPr>
        <p:spPr>
          <a:xfrm>
            <a:off x="2702905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2" name="Google Shape;792;p49"/>
          <p:cNvSpPr txBox="1"/>
          <p:nvPr>
            <p:ph idx="5" type="body"/>
          </p:nvPr>
        </p:nvSpPr>
        <p:spPr>
          <a:xfrm>
            <a:off x="4937003" y="411510"/>
            <a:ext cx="1958158" cy="844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3" name="Google Shape;793;p49"/>
          <p:cNvSpPr txBox="1"/>
          <p:nvPr>
            <p:ph idx="6" type="body"/>
          </p:nvPr>
        </p:nvSpPr>
        <p:spPr>
          <a:xfrm>
            <a:off x="4937003" y="1415094"/>
            <a:ext cx="1958158" cy="2884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94" name="Google Shape;794;p49"/>
          <p:cNvSpPr txBox="1"/>
          <p:nvPr>
            <p:ph idx="12" type="sldNum"/>
          </p:nvPr>
        </p:nvSpPr>
        <p:spPr>
          <a:xfrm>
            <a:off x="6526866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>
  <p:cSld name="1_Thank You Slide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50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0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1"/>
          <p:cNvGrpSpPr/>
          <p:nvPr/>
        </p:nvGrpSpPr>
        <p:grpSpPr>
          <a:xfrm rot="-5400000">
            <a:off x="991557" y="1064761"/>
            <a:ext cx="3088027" cy="5002513"/>
            <a:chOff x="117748" y="1"/>
            <a:chExt cx="3527025" cy="6668280"/>
          </a:xfrm>
        </p:grpSpPr>
        <p:sp>
          <p:nvSpPr>
            <p:cNvPr id="801" name="Google Shape;801;p51"/>
            <p:cNvSpPr/>
            <p:nvPr/>
          </p:nvSpPr>
          <p:spPr>
            <a:xfrm rot="5400000">
              <a:off x="298647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 rot="5400000">
              <a:off x="298647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 rot="5400000">
              <a:off x="298647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 rot="5400000">
              <a:off x="298647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 rot="5400000">
              <a:off x="298647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 rot="5400000">
              <a:off x="298645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 rot="5400000">
              <a:off x="279535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 rot="5400000">
              <a:off x="279535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 rot="5400000">
              <a:off x="279535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 rot="5400000">
              <a:off x="279535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 rot="5400000">
              <a:off x="279535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 rot="5400000">
              <a:off x="279535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rot="5400000">
              <a:off x="260423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 rot="5400000">
              <a:off x="260423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 rot="5400000">
              <a:off x="260423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 rot="5400000">
              <a:off x="260423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 rot="5400000">
              <a:off x="260423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 rot="5400000">
              <a:off x="260421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 rot="5400000">
              <a:off x="241310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241310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 rot="5400000">
              <a:off x="241310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 rot="5400000">
              <a:off x="241310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 rot="5400000">
              <a:off x="241310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 rot="5400000">
              <a:off x="241310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 rot="5400000">
              <a:off x="2221985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 rot="5400000">
              <a:off x="2221985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rot="5400000">
              <a:off x="2221985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rot="5400000">
              <a:off x="2221985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 rot="5400000">
              <a:off x="2221985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 rot="5400000">
              <a:off x="2221965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1" name="Google Shape;831;p51"/>
            <p:cNvSpPr/>
            <p:nvPr/>
          </p:nvSpPr>
          <p:spPr>
            <a:xfrm rot="5400000">
              <a:off x="203086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 rot="5400000">
              <a:off x="203086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 rot="5400000">
              <a:off x="203086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203086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 rot="5400000">
              <a:off x="203086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5400000">
              <a:off x="203086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7" name="Google Shape;837;p51"/>
            <p:cNvSpPr/>
            <p:nvPr/>
          </p:nvSpPr>
          <p:spPr>
            <a:xfrm rot="5400000">
              <a:off x="1839738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 rot="5400000">
              <a:off x="1839738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5400000">
              <a:off x="1839738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 rot="5400000">
              <a:off x="1839738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5400000">
              <a:off x="1839738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 rot="5400000">
              <a:off x="1839718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 rot="5400000">
              <a:off x="1648615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 rot="5400000">
              <a:off x="1648615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 rot="5400000">
              <a:off x="1648615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 rot="5400000">
              <a:off x="1648615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 rot="5400000">
              <a:off x="1648615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 rot="5400000">
              <a:off x="1648615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 rot="5400000">
              <a:off x="145749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 rot="5400000">
              <a:off x="145749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 rot="5400000">
              <a:off x="145749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 rot="5400000">
              <a:off x="145749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 rot="5400000">
              <a:off x="145749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 rot="5400000">
              <a:off x="145747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 rot="5400000">
              <a:off x="1266329" y="658333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 rot="5400000">
              <a:off x="1266329" y="612643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 rot="5400000">
              <a:off x="1266329" y="56695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 rot="5400000">
              <a:off x="1266329" y="521264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9" name="Google Shape;859;p51"/>
            <p:cNvSpPr/>
            <p:nvPr/>
          </p:nvSpPr>
          <p:spPr>
            <a:xfrm rot="5400000">
              <a:off x="1266329" y="47557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 rot="5400000">
              <a:off x="1266329" y="429885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 rot="5400000">
              <a:off x="1075169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 rot="5400000">
              <a:off x="1075169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 rot="5400000">
              <a:off x="1075169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5400000">
              <a:off x="1075169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 rot="5400000">
              <a:off x="1075169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5400000">
              <a:off x="1075149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5400000">
              <a:off x="884046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5400000">
              <a:off x="884046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5400000">
              <a:off x="884046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>
              <a:off x="884046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5400000">
              <a:off x="884046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5400000">
              <a:off x="884046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5400000">
              <a:off x="692922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5400000">
              <a:off x="692922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5400000">
              <a:off x="692922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5400000">
              <a:off x="692922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5400000">
              <a:off x="692922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5400000">
              <a:off x="692902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5400000">
              <a:off x="50179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5400000">
              <a:off x="50179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5400000">
              <a:off x="50179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5400000">
              <a:off x="50179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5400000">
              <a:off x="50179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5400000">
              <a:off x="50179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5400000">
              <a:off x="310637" y="407574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5400000">
              <a:off x="310637" y="45326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5400000">
              <a:off x="310637" y="498953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5400000">
              <a:off x="310637" y="544642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5400000">
              <a:off x="310637" y="590332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5400000">
              <a:off x="310616" y="6360249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5400000">
              <a:off x="119471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5400000">
              <a:off x="119471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5400000">
              <a:off x="119471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5400000">
              <a:off x="119471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5400000">
              <a:off x="119471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5400000">
              <a:off x="119471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5400000">
              <a:off x="3368726" y="407577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5400000">
              <a:off x="3368726" y="45326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5400000">
              <a:off x="3368726" y="498956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5400000">
              <a:off x="3368726" y="544645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5400000">
              <a:off x="3368726" y="590335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5400000">
              <a:off x="3368706" y="6360275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5400000">
              <a:off x="3177602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 rot="5400000">
              <a:off x="3177602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 rot="5400000">
              <a:off x="3177602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 rot="5400000">
              <a:off x="3177602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 rot="5400000">
              <a:off x="3177602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 rot="5400000">
              <a:off x="3177602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 rot="5400000">
              <a:off x="298647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 rot="5400000">
              <a:off x="298647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 rot="5400000">
              <a:off x="298647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 rot="5400000">
              <a:off x="298647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 rot="5400000">
              <a:off x="298647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 rot="5400000">
              <a:off x="298645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 rot="5400000">
              <a:off x="298647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 rot="5400000">
              <a:off x="298647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 rot="5400000">
              <a:off x="298647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 rot="5400000">
              <a:off x="279535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 rot="5400000">
              <a:off x="279535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 rot="5400000">
              <a:off x="279535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 rot="5400000">
              <a:off x="279535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 rot="5400000">
              <a:off x="279535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 rot="5400000">
              <a:off x="279535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 rot="5400000">
              <a:off x="279535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rot="5400000">
              <a:off x="279535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 rot="5400000">
              <a:off x="279535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5400000">
              <a:off x="260423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5400000">
              <a:off x="260423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 rot="5400000">
              <a:off x="260423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 rot="5400000">
              <a:off x="260423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 rot="5400000">
              <a:off x="260423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 rot="5400000">
              <a:off x="260421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 rot="5400000">
              <a:off x="260423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5400000">
              <a:off x="260423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 rot="5400000">
              <a:off x="260423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 rot="5400000">
              <a:off x="241310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 rot="5400000">
              <a:off x="241310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 rot="5400000">
              <a:off x="241310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 rot="5400000">
              <a:off x="241310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 rot="5400000">
              <a:off x="241310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 rot="5400000">
              <a:off x="241310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 rot="5400000">
              <a:off x="241310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 rot="5400000">
              <a:off x="241310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241310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 rot="5400000">
              <a:off x="2221985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 rot="5400000">
              <a:off x="2221985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 rot="5400000">
              <a:off x="2221985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 rot="5400000">
              <a:off x="2221985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 rot="5400000">
              <a:off x="2221985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 rot="5400000">
              <a:off x="2221965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 rot="5400000">
              <a:off x="2221985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 rot="5400000">
              <a:off x="2221985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 rot="5400000">
              <a:off x="2221985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 rot="5400000">
              <a:off x="203086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 rot="5400000">
              <a:off x="203086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 rot="5400000">
              <a:off x="203086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 rot="5400000">
              <a:off x="203086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 rot="5400000">
              <a:off x="203086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 rot="5400000">
              <a:off x="203086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 rot="5400000">
              <a:off x="203086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 rot="5400000">
              <a:off x="203086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 rot="5400000">
              <a:off x="203086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 rot="5400000">
              <a:off x="1839738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 rot="5400000">
              <a:off x="1839738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 rot="5400000">
              <a:off x="1839738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 rot="5400000">
              <a:off x="1839738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 rot="5400000">
              <a:off x="1839738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 rot="5400000">
              <a:off x="1839718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 rot="5400000">
              <a:off x="1839738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 rot="5400000">
              <a:off x="1839738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 rot="5400000">
              <a:off x="1839738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 rot="5400000">
              <a:off x="1648615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 rot="5400000">
              <a:off x="1648615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 rot="5400000">
              <a:off x="1648615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rot="5400000">
              <a:off x="1648615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 rot="5400000">
              <a:off x="1648615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 rot="5400000">
              <a:off x="1648615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 rot="5400000">
              <a:off x="1648615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5400000">
              <a:off x="1648615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 rot="5400000">
              <a:off x="1648615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 rot="5400000">
              <a:off x="145749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 rot="5400000">
              <a:off x="145749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 rot="5400000">
              <a:off x="145749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 rot="5400000">
              <a:off x="145749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 rot="5400000">
              <a:off x="145749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 rot="5400000">
              <a:off x="145747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 rot="5400000">
              <a:off x="145749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 rot="5400000">
              <a:off x="145749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 rot="5400000">
              <a:off x="145749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 rot="5400000">
              <a:off x="1266329" y="387658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 rot="5400000">
              <a:off x="1266329" y="341968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 rot="5400000">
              <a:off x="1266329" y="2962794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 rot="5400000">
              <a:off x="1266329" y="250583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 rot="5400000">
              <a:off x="1266329" y="204894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 rot="5400000">
              <a:off x="1266329" y="1592048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 rot="5400000">
              <a:off x="1266329" y="113515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 rot="5400000">
              <a:off x="1266329" y="67825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 rot="5400000">
              <a:off x="1266329" y="221363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 rot="5400000">
              <a:off x="1075169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0" name="Google Shape;1000;p51"/>
            <p:cNvSpPr/>
            <p:nvPr/>
          </p:nvSpPr>
          <p:spPr>
            <a:xfrm rot="5400000">
              <a:off x="1075169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 rot="5400000">
              <a:off x="1075169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 rot="5400000">
              <a:off x="1075169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 rot="5400000">
              <a:off x="1075169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 rot="5400000">
              <a:off x="1075149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 rot="5400000">
              <a:off x="1075169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 rot="5400000">
              <a:off x="1075169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 rot="5400000">
              <a:off x="1075169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 rot="5400000">
              <a:off x="884046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 rot="5400000">
              <a:off x="884046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 rot="5400000">
              <a:off x="884046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 rot="5400000">
              <a:off x="884046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 rot="5400000">
              <a:off x="884046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 rot="5400000">
              <a:off x="884046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 rot="5400000">
              <a:off x="884046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 rot="5400000">
              <a:off x="884046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 rot="5400000">
              <a:off x="884046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 rot="5400000">
              <a:off x="692922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 rot="5400000">
              <a:off x="692922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 rot="5400000">
              <a:off x="692922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 rot="5400000">
              <a:off x="692922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 rot="5400000">
              <a:off x="692922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 rot="5400000">
              <a:off x="692902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 rot="5400000">
              <a:off x="692922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 rot="5400000">
              <a:off x="692922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 rot="5400000">
              <a:off x="692922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 rot="5400000">
              <a:off x="50179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 rot="5400000">
              <a:off x="50179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5400000">
              <a:off x="50179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5400000">
              <a:off x="50179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5400000">
              <a:off x="50179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5400000">
              <a:off x="50179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5400000">
              <a:off x="50179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5400000">
              <a:off x="50179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 rot="5400000">
              <a:off x="50179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 rot="5400000">
              <a:off x="310637" y="-1749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 rot="5400000">
              <a:off x="310637" y="455146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 rot="5400000">
              <a:off x="310637" y="91204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 rot="5400000">
              <a:off x="310637" y="1368935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 rot="5400000">
              <a:off x="310637" y="1825830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 rot="5400000">
              <a:off x="310616" y="2282755"/>
              <a:ext cx="83242" cy="86699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 rot="5400000">
              <a:off x="310637" y="2739682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 rot="5400000">
              <a:off x="310637" y="3196577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 rot="5400000">
              <a:off x="310637" y="3653471"/>
              <a:ext cx="83200" cy="86699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 rot="5400000">
              <a:off x="119471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 rot="5400000">
              <a:off x="119471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 rot="5400000">
              <a:off x="119471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 rot="5400000">
              <a:off x="119471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 rot="5400000">
              <a:off x="119471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 rot="5400000">
              <a:off x="119471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 rot="5400000">
              <a:off x="119471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 rot="5400000">
              <a:off x="119471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 rot="5400000">
              <a:off x="119471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 rot="5400000">
              <a:off x="3368726" y="-172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 rot="5400000">
              <a:off x="3368726" y="45517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 rot="5400000">
              <a:off x="3368726" y="91206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 rot="5400000">
              <a:off x="3368726" y="1368961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 rot="5400000">
              <a:off x="3368726" y="1825856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 rot="5400000">
              <a:off x="3368706" y="2282781"/>
              <a:ext cx="83240" cy="86647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 rot="5400000">
              <a:off x="3368726" y="273970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 rot="5400000">
              <a:off x="3368726" y="319660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 rot="5400000">
              <a:off x="3368726" y="365349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 rot="5400000">
              <a:off x="3177602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 rot="5400000">
              <a:off x="3177602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 rot="5400000">
              <a:off x="3177602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 rot="5400000">
              <a:off x="3177602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 rot="5400000">
              <a:off x="3177602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 rot="5400000">
              <a:off x="3177602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 rot="5400000">
              <a:off x="3177602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 rot="5400000">
              <a:off x="3177602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 rot="5400000">
              <a:off x="3177602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 rot="5400000">
              <a:off x="3559849" y="6583357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 rot="5400000">
              <a:off x="3559849" y="6126462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5400000">
              <a:off x="3559849" y="56695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5400000">
              <a:off x="3559849" y="521267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5400000">
              <a:off x="3559849" y="47557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5400000">
              <a:off x="3559849" y="429888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5400000">
              <a:off x="3559849" y="387660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5400000">
              <a:off x="3559849" y="341971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 rot="5400000">
              <a:off x="3559849" y="2962820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 rot="5400000">
              <a:off x="3559849" y="2505863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 rot="5400000">
              <a:off x="3559849" y="2048968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 rot="5400000">
              <a:off x="3559849" y="1592074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5400000">
              <a:off x="3559849" y="113517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5400000">
              <a:off x="3559849" y="678285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rot="5400000">
              <a:off x="3559849" y="221389"/>
              <a:ext cx="83200" cy="86647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86" name="Google Shape;1086;p51"/>
          <p:cNvSpPr/>
          <p:nvPr/>
        </p:nvSpPr>
        <p:spPr>
          <a:xfrm rot="-5400000">
            <a:off x="4314975" y="314475"/>
            <a:ext cx="3169350" cy="6488701"/>
          </a:xfrm>
          <a:custGeom>
            <a:rect b="b" l="l" r="r" t="t"/>
            <a:pathLst>
              <a:path extrusionOk="0" h="8649348" w="4225800">
                <a:moveTo>
                  <a:pt x="4225800" y="996131"/>
                </a:moveTo>
                <a:lnTo>
                  <a:pt x="4225799" y="8649348"/>
                </a:lnTo>
                <a:lnTo>
                  <a:pt x="0" y="8649348"/>
                </a:lnTo>
                <a:lnTo>
                  <a:pt x="1" y="0"/>
                </a:lnTo>
                <a:lnTo>
                  <a:pt x="3229669" y="0"/>
                </a:lnTo>
                <a:cubicBezTo>
                  <a:pt x="3779817" y="0"/>
                  <a:pt x="4225800" y="445983"/>
                  <a:pt x="4225800" y="996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7" name="Google Shape;1087;p51"/>
          <p:cNvSpPr txBox="1"/>
          <p:nvPr>
            <p:ph idx="11" type="ftr"/>
          </p:nvPr>
        </p:nvSpPr>
        <p:spPr>
          <a:xfrm rot="-5400000">
            <a:off x="7334759" y="2434793"/>
            <a:ext cx="2894846" cy="27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8" name="Google Shape;1088;p51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1"/>
          <p:cNvSpPr txBox="1"/>
          <p:nvPr>
            <p:ph idx="1" type="body"/>
          </p:nvPr>
        </p:nvSpPr>
        <p:spPr>
          <a:xfrm>
            <a:off x="412064" y="400624"/>
            <a:ext cx="2106765" cy="1133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0" name="Google Shape;1090;p51"/>
          <p:cNvSpPr txBox="1"/>
          <p:nvPr>
            <p:ph idx="2" type="body"/>
          </p:nvPr>
        </p:nvSpPr>
        <p:spPr>
          <a:xfrm>
            <a:off x="3016128" y="357188"/>
            <a:ext cx="3609044" cy="1188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2"/>
          <p:cNvSpPr/>
          <p:nvPr/>
        </p:nvSpPr>
        <p:spPr>
          <a:xfrm>
            <a:off x="5922501" y="0"/>
            <a:ext cx="32214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4" name="Google Shape;1094;p52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5" name="Google Shape;1095;p52"/>
          <p:cNvSpPr txBox="1"/>
          <p:nvPr>
            <p:ph idx="12" type="sldNum"/>
          </p:nvPr>
        </p:nvSpPr>
        <p:spPr>
          <a:xfrm>
            <a:off x="5220240" y="4623978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/>
          <p:nvPr>
            <p:ph idx="2" type="pic"/>
          </p:nvPr>
        </p:nvSpPr>
        <p:spPr>
          <a:xfrm>
            <a:off x="3946056" y="681540"/>
            <a:ext cx="3682221" cy="356439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7" name="Google Shape;1097;p52"/>
          <p:cNvGrpSpPr/>
          <p:nvPr/>
        </p:nvGrpSpPr>
        <p:grpSpPr>
          <a:xfrm>
            <a:off x="6018655" y="2022005"/>
            <a:ext cx="3121333" cy="3088027"/>
            <a:chOff x="8022783" y="2696006"/>
            <a:chExt cx="4160694" cy="4117369"/>
          </a:xfrm>
        </p:grpSpPr>
        <p:sp>
          <p:nvSpPr>
            <p:cNvPr id="1098" name="Google Shape;1098;p52"/>
            <p:cNvSpPr/>
            <p:nvPr/>
          </p:nvSpPr>
          <p:spPr>
            <a:xfrm>
              <a:off x="9592691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10049586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050648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0963375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11420270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11877175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12100277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1643382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11186488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1072959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1027269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981580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592691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0049586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050648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0963375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1420270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1877175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2100277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11643382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11186488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1072959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1027269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981580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9592691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10049586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1050648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10963375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11420270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1877175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2100277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1643382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1186488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1072959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1027269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981580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9592691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0049586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1050648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0963375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1420270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1877175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2100277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1643382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1186488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072959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27269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981580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592691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049586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50648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63375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420270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877175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100277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1643382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1186488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072959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027269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981580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9592691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0049586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050648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63375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420270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877175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100277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1643382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186488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072959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027269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981580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9592691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049586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50648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0963375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1420270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1877175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100277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643382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1186488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72959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027269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981580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9592691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10049586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1050648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0963375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1420270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11877174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12100277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11643382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11186488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072959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027269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981580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9592691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0049586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1050648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10963375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11420270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1877175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2100277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1643382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1186488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072959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027269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981580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825662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7135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917041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9393529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366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47974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022783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25662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7135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917041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9393529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89366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847974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8022783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825662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87135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917041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9393529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89366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847974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022783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25662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7135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917041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9393529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89366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847974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022783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25662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87135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17041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393529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89366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847974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8022783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825662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87135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17041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393529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89366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47974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022783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25662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7135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917041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9393529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89366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847974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8022783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825662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87135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917041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9393529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89366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847974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8022783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825662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87135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917041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9393529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9366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47974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22783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12100277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11643382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11186488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072959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1027269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981580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9393529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9366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47974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22783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79" name="Google Shape;1279;p52"/>
          <p:cNvSpPr/>
          <p:nvPr/>
        </p:nvSpPr>
        <p:spPr>
          <a:xfrm>
            <a:off x="5835938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0" name="Google Shape;1280;p52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281" name="Google Shape;128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9589" y="440650"/>
            <a:ext cx="622897" cy="61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5" name="Google Shape;1285;p54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6" name="Google Shape;1286;p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7" name="Google Shape;1287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381000" y="318045"/>
            <a:ext cx="9433048" cy="7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None/>
            </a:pPr>
            <a:r>
              <a:rPr b="1" i="0" lang="en" sz="1800" u="none" cap="none" strike="noStrike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 WAREHOUSE PLANT ST LOCATION</a:t>
            </a:r>
            <a:endParaRPr b="0" i="0" sz="1800" u="none" cap="none" strike="noStrik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418" y="883261"/>
            <a:ext cx="6650182" cy="33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te">
  <p:cSld name="Qut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 flipH="1" rot="10800000">
            <a:off x="0" y="0"/>
            <a:ext cx="9144000" cy="2787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8" name="Google Shape;308;p37"/>
          <p:cNvGrpSpPr/>
          <p:nvPr/>
        </p:nvGrpSpPr>
        <p:grpSpPr>
          <a:xfrm>
            <a:off x="88334" y="0"/>
            <a:ext cx="2299334" cy="2702574"/>
            <a:chOff x="117748" y="0"/>
            <a:chExt cx="3064980" cy="3603431"/>
          </a:xfrm>
        </p:grpSpPr>
        <p:sp>
          <p:nvSpPr>
            <p:cNvPr id="309" name="Google Shape;309;p37"/>
            <p:cNvSpPr/>
            <p:nvPr/>
          </p:nvSpPr>
          <p:spPr>
            <a:xfrm rot="5400000">
              <a:off x="2615855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 rot="5400000">
              <a:off x="2615855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 rot="5400000">
              <a:off x="244976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 rot="5400000">
              <a:off x="244976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 rot="5400000">
              <a:off x="2283683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rot="5400000">
              <a:off x="2283683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rot="5400000">
              <a:off x="2117598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 rot="5400000">
              <a:off x="2117598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 rot="5400000">
              <a:off x="1951511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5400000">
              <a:off x="1951511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5400000">
              <a:off x="1785426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 rot="5400000">
              <a:off x="1785426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 rot="5400000">
              <a:off x="1619339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rot="5400000">
              <a:off x="1619339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 rot="5400000">
              <a:off x="145325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 rot="5400000">
              <a:off x="145325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 rot="5400000">
              <a:off x="128716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 rot="5400000">
              <a:off x="128716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 rot="5400000">
              <a:off x="1121047" y="35347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 rot="5400000">
              <a:off x="1121047" y="319467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 rot="5400000">
              <a:off x="954930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 rot="5400000">
              <a:off x="954930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 rot="5400000">
              <a:off x="788844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 rot="5400000">
              <a:off x="788844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62275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 rot="5400000">
              <a:off x="62275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 rot="5400000">
              <a:off x="456672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5400000">
              <a:off x="456672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290552" y="302859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290552" y="336870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 rot="5400000">
              <a:off x="124429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24429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 rot="5400000">
              <a:off x="2948028" y="30286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948028" y="3368731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 rot="5400000">
              <a:off x="2781941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 rot="5400000">
              <a:off x="2781941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 rot="5400000">
              <a:off x="2615855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2615855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 rot="5400000">
              <a:off x="2615855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 rot="5400000">
              <a:off x="2615855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 rot="5400000">
              <a:off x="2615855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2615841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 rot="5400000">
              <a:off x="2615855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5400000">
              <a:off x="2615855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2615855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244976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5400000">
              <a:off x="244976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5400000">
              <a:off x="244976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 rot="5400000">
              <a:off x="244976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244976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5400000">
              <a:off x="244976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5400000">
              <a:off x="244976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 rot="5400000">
              <a:off x="244976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 rot="5400000">
              <a:off x="244976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2283683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 rot="5400000">
              <a:off x="2283683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 rot="5400000">
              <a:off x="2283683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5400000">
              <a:off x="2283683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5400000">
              <a:off x="2283683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2283668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5400000">
              <a:off x="2283683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5400000">
              <a:off x="2283683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2283683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2117598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2117598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 rot="5400000">
              <a:off x="2117598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 rot="5400000">
              <a:off x="2117598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2117598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 rot="5400000">
              <a:off x="2117598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2117598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5400000">
              <a:off x="2117598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2117598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1951511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 rot="5400000">
              <a:off x="1951511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1951511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1951511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 rot="5400000">
              <a:off x="1951511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1951496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 rot="5400000">
              <a:off x="1951511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1951511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 rot="5400000">
              <a:off x="1951511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 rot="5400000">
              <a:off x="1785426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1785426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 rot="5400000">
              <a:off x="1785426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1785426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 rot="5400000">
              <a:off x="1785426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 rot="5400000">
              <a:off x="1785426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1785426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5400000">
              <a:off x="1785426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1785426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 rot="5400000">
              <a:off x="1619339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5400000">
              <a:off x="1619339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1619339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 rot="5400000">
              <a:off x="1619339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1619339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1619324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 rot="5400000">
              <a:off x="1619339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 rot="5400000">
              <a:off x="1619339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5400000">
              <a:off x="1619339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145325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145325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 rot="5400000">
              <a:off x="145325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 rot="5400000">
              <a:off x="145325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 rot="5400000">
              <a:off x="145325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145325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145325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 rot="5400000">
              <a:off x="145325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145325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 rot="5400000">
              <a:off x="128716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128716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128716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 rot="5400000">
              <a:off x="128716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 rot="5400000">
              <a:off x="128716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5400000">
              <a:off x="128715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128716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128716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5400000">
              <a:off x="128716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5400000">
              <a:off x="1121047" y="28803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 rot="5400000">
              <a:off x="1121047" y="25402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1121047" y="22001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1121047" y="185995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rot="5400000">
              <a:off x="1121047" y="151983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rot="5400000">
              <a:off x="1121047" y="11797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rot="5400000">
              <a:off x="1121047" y="839610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1121047" y="499497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1121047" y="15938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rot="5400000">
              <a:off x="954930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rot="5400000">
              <a:off x="954930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rot="5400000">
              <a:off x="954930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54930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54930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rot="5400000">
              <a:off x="954915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rot="5400000">
              <a:off x="954930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rot="5400000">
              <a:off x="954930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rot="5400000">
              <a:off x="954930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788844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788844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788844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rot="5400000">
              <a:off x="788844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rot="5400000">
              <a:off x="788844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rot="5400000">
              <a:off x="788844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788844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rot="5400000">
              <a:off x="788844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rot="5400000">
              <a:off x="788844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 rot="5400000">
              <a:off x="62275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 rot="5400000">
              <a:off x="62275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5400000">
              <a:off x="62275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rot="5400000">
              <a:off x="62275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rot="5400000">
              <a:off x="62275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5400000">
              <a:off x="62274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rot="5400000">
              <a:off x="62275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5400000">
              <a:off x="62275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rot="5400000">
              <a:off x="62275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rot="5400000">
              <a:off x="456672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rot="5400000">
              <a:off x="456672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56672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5400000">
              <a:off x="456672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rot="5400000">
              <a:off x="456672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rot="5400000">
              <a:off x="456672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 rot="5400000">
              <a:off x="456672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 rot="5400000">
              <a:off x="456672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5400000">
              <a:off x="456672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5400000">
              <a:off x="290552" y="-6703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5400000">
              <a:off x="290552" y="333411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5400000">
              <a:off x="290552" y="673524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5400000">
              <a:off x="290552" y="1013638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5400000">
              <a:off x="290552" y="13537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5400000">
              <a:off x="290537" y="1693888"/>
              <a:ext cx="61966" cy="75341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5400000">
              <a:off x="290552" y="2034025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5400000">
              <a:off x="290552" y="2374139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5400000">
              <a:off x="290552" y="2714252"/>
              <a:ext cx="61934" cy="75341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5400000">
              <a:off x="124429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5400000">
              <a:off x="124429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5400000">
              <a:off x="124429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5400000">
              <a:off x="124429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5400000">
              <a:off x="124429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5400000">
              <a:off x="124429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5400000">
              <a:off x="124429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5400000">
              <a:off x="124429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 rot="5400000">
              <a:off x="124429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5400000">
              <a:off x="2948028" y="-668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5400000">
              <a:off x="2948028" y="33343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 rot="5400000">
              <a:off x="2948028" y="6735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 rot="5400000">
              <a:off x="2948028" y="10136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 rot="5400000">
              <a:off x="2948028" y="1353774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 rot="5400000">
              <a:off x="2948013" y="1693910"/>
              <a:ext cx="61964" cy="75296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 rot="5400000">
              <a:off x="2948028" y="2034048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 rot="5400000">
              <a:off x="2948028" y="237416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 rot="5400000">
              <a:off x="2948028" y="271427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 rot="5400000">
              <a:off x="2781941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 rot="5400000">
              <a:off x="2781941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 rot="5400000">
              <a:off x="2781941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 rot="5400000">
              <a:off x="2781941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5400000">
              <a:off x="2781941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2781941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 rot="5400000">
              <a:off x="2781941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 rot="5400000">
              <a:off x="2781941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 rot="5400000">
              <a:off x="2781941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5400000">
              <a:off x="3114113" y="353481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5400000">
              <a:off x="3114113" y="3194702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5400000">
              <a:off x="3114113" y="2880360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5400000">
              <a:off x="3114113" y="2540247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5400000">
              <a:off x="3114113" y="22001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5400000">
              <a:off x="3114113" y="185997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5400000">
              <a:off x="3114113" y="151985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5400000">
              <a:off x="3114113" y="1179746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3114113" y="839633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5400000">
              <a:off x="3114113" y="499519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5400000">
              <a:off x="3114113" y="159405"/>
              <a:ext cx="61934" cy="75296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8" name="Google Shape;518;p37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37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37"/>
          <p:cNvSpPr/>
          <p:nvPr>
            <p:ph idx="2" type="pic"/>
          </p:nvPr>
        </p:nvSpPr>
        <p:spPr>
          <a:xfrm>
            <a:off x="952655" y="789551"/>
            <a:ext cx="2322863" cy="3564396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7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522" name="Google Shape;52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9489" y="139958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/>
          <p:nvPr/>
        </p:nvSpPr>
        <p:spPr>
          <a:xfrm>
            <a:off x="3291439" y="1613898"/>
            <a:ext cx="5860521" cy="685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">
  <p:cSld name="1_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5"/>
          <p:cNvSpPr txBox="1"/>
          <p:nvPr>
            <p:ph idx="1" type="body"/>
          </p:nvPr>
        </p:nvSpPr>
        <p:spPr>
          <a:xfrm>
            <a:off x="-1628042" y="208360"/>
            <a:ext cx="84406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2" name="Google Shape;1292;p55"/>
          <p:cNvSpPr txBox="1"/>
          <p:nvPr>
            <p:ph type="title"/>
          </p:nvPr>
        </p:nvSpPr>
        <p:spPr>
          <a:xfrm>
            <a:off x="464128" y="990706"/>
            <a:ext cx="8229600" cy="72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3" name="Google Shape;1293;p5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4" name="Google Shape;1294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5" name="Google Shape;1295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8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38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idx="1" type="body"/>
          </p:nvPr>
        </p:nvSpPr>
        <p:spPr>
          <a:xfrm>
            <a:off x="196374" y="897564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39"/>
          <p:cNvSpPr txBox="1"/>
          <p:nvPr>
            <p:ph idx="10" type="dt"/>
          </p:nvPr>
        </p:nvSpPr>
        <p:spPr>
          <a:xfrm>
            <a:off x="681458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39"/>
          <p:cNvSpPr txBox="1"/>
          <p:nvPr>
            <p:ph idx="11" type="ftr"/>
          </p:nvPr>
        </p:nvSpPr>
        <p:spPr>
          <a:xfrm>
            <a:off x="317822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39"/>
          <p:cNvSpPr txBox="1"/>
          <p:nvPr>
            <p:ph idx="12" type="sldNum"/>
          </p:nvPr>
        </p:nvSpPr>
        <p:spPr>
          <a:xfrm>
            <a:off x="660722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304414" y="249492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attrocento Sans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40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2" name="Google Shape;54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3" name="Google Shape;5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47" name="Google Shape;5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3"/>
          <p:cNvSpPr txBox="1"/>
          <p:nvPr>
            <p:ph idx="11" type="ftr"/>
          </p:nvPr>
        </p:nvSpPr>
        <p:spPr>
          <a:xfrm>
            <a:off x="466474" y="4667807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51" name="Google Shape;551;p43"/>
          <p:cNvGrpSpPr/>
          <p:nvPr/>
        </p:nvGrpSpPr>
        <p:grpSpPr>
          <a:xfrm rot="10800000">
            <a:off x="1222755" y="0"/>
            <a:ext cx="1776256" cy="3088027"/>
            <a:chOff x="9723323" y="2696006"/>
            <a:chExt cx="2367725" cy="4117369"/>
          </a:xfrm>
        </p:grpSpPr>
        <p:sp>
          <p:nvSpPr>
            <p:cNvPr id="552" name="Google Shape;552;p43"/>
            <p:cNvSpPr/>
            <p:nvPr/>
          </p:nvSpPr>
          <p:spPr>
            <a:xfrm>
              <a:off x="9723323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0180218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063711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1094007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11550902" y="336534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12007807" y="336534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774014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1317120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086022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10403331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9946435" y="358845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9723323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0180218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1063711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094007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550902" y="381157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007807" y="3811572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11774014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1317120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086022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10403331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946435" y="403468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9723323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180218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063711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1094007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1550902" y="425779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2007807" y="4257798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1774014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1317120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086022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0403331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9946435" y="448091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9723323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0180218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063711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1094007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1550902" y="470402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2007807" y="4704024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17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1774014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1317120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086022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0403331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9946435" y="4927137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9723323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180218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063711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1094007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0902" y="5150250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007807" y="5150250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1774014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1317120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086022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4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0403331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9946435" y="5373379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0" y="0"/>
                  </a:moveTo>
                  <a:lnTo>
                    <a:pt x="184213" y="160591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9723323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0180218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3711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1094007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1550902" y="559656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007807" y="5596565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444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1774014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1317120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86022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0403331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9946435" y="5819678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9723323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0180218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063711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1094007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1550902" y="6042791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007807" y="6042791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1774014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1317120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086022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0403331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9946435" y="6265904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723323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0180218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063711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4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94007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550902" y="6489032"/>
              <a:ext cx="83200" cy="101210"/>
            </a:xfrm>
            <a:custGeom>
              <a:rect b="b" l="l" r="r" t="t"/>
              <a:pathLst>
                <a:path extrusionOk="0" h="160591" w="184213">
                  <a:moveTo>
                    <a:pt x="184213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007806" y="6489032"/>
              <a:ext cx="83242" cy="101210"/>
            </a:xfrm>
            <a:custGeom>
              <a:rect b="b" l="l" r="r" t="t"/>
              <a:pathLst>
                <a:path extrusionOk="0" h="160591" w="184308">
                  <a:moveTo>
                    <a:pt x="184309" y="0"/>
                  </a:moveTo>
                  <a:lnTo>
                    <a:pt x="0" y="160592"/>
                  </a:lnTo>
                </a:path>
              </a:pathLst>
            </a:custGeom>
            <a:noFill/>
            <a:ln cap="rnd" cmpd="sng" w="571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1774014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1317120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086022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0403331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9946435" y="6712225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9723323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0180218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063711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4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1094007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550902" y="2919119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184213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2007807" y="2919119"/>
              <a:ext cx="83240" cy="101150"/>
            </a:xfrm>
            <a:custGeom>
              <a:rect b="b" l="l" r="r" t="t"/>
              <a:pathLst>
                <a:path extrusionOk="0" h="160496" w="184308">
                  <a:moveTo>
                    <a:pt x="184309" y="0"/>
                  </a:moveTo>
                  <a:lnTo>
                    <a:pt x="0" y="160496"/>
                  </a:lnTo>
                </a:path>
              </a:pathLst>
            </a:custGeom>
            <a:noFill/>
            <a:ln cap="rnd" cmpd="sng" w="11425">
              <a:solidFill>
                <a:schemeClr val="accent1">
                  <a:alpha val="89411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1774014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1317120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086022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0403331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9946435" y="3142232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27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1774014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317120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086022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4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0403331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9946435" y="2696006"/>
              <a:ext cx="83200" cy="101150"/>
            </a:xfrm>
            <a:custGeom>
              <a:rect b="b" l="l" r="r" t="t"/>
              <a:pathLst>
                <a:path extrusionOk="0" h="160496" w="184213">
                  <a:moveTo>
                    <a:pt x="0" y="0"/>
                  </a:moveTo>
                  <a:lnTo>
                    <a:pt x="184213" y="160496"/>
                  </a:lnTo>
                </a:path>
              </a:pathLst>
            </a:custGeom>
            <a:noFill/>
            <a:ln cap="rnd" cmpd="sng" w="10775">
              <a:solidFill>
                <a:schemeClr val="accent1">
                  <a:alpha val="8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6" name="Google Shape;656;p43"/>
          <p:cNvSpPr/>
          <p:nvPr/>
        </p:nvSpPr>
        <p:spPr>
          <a:xfrm>
            <a:off x="9061061" y="4542761"/>
            <a:ext cx="82939" cy="519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Report Standard Page">
  <p:cSld name="1_Report Standard Page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/>
          <p:nvPr/>
        </p:nvSpPr>
        <p:spPr>
          <a:xfrm flipH="1" rot="10800000">
            <a:off x="0" y="-255985"/>
            <a:ext cx="9144000" cy="121444"/>
          </a:xfrm>
          <a:custGeom>
            <a:rect b="b" l="l" r="r" t="t"/>
            <a:pathLst>
              <a:path extrusionOk="0" h="120000" w="8961755">
                <a:moveTo>
                  <a:pt x="0" y="0"/>
                </a:moveTo>
                <a:lnTo>
                  <a:pt x="8961437" y="0"/>
                </a:lnTo>
              </a:path>
            </a:pathLst>
          </a:cu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6940062" y="490775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35"/>
          <p:cNvSpPr/>
          <p:nvPr/>
        </p:nvSpPr>
        <p:spPr>
          <a:xfrm>
            <a:off x="-3704" y="0"/>
            <a:ext cx="9147704" cy="195486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symbol, font, logo, graphics&#10;&#10;Description automatically generated" id="11" name="Google Shape;1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78475" y="238580"/>
            <a:ext cx="622897" cy="6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/>
          <p:nvPr>
            <p:ph idx="10" type="dt"/>
          </p:nvPr>
        </p:nvSpPr>
        <p:spPr>
          <a:xfrm>
            <a:off x="6760567" y="4270177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35"/>
          <p:cNvSpPr txBox="1"/>
          <p:nvPr/>
        </p:nvSpPr>
        <p:spPr>
          <a:xfrm>
            <a:off x="88334" y="4630341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vlKBQ3g0w_E&amp;list=PLcxqFaocb9WIQJ-kptyPuiMSVWZVd2ff_&amp;index=1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ww.youtube.com/watch?v=NV8UD9QnJ4A&amp;list=PLcxqFaocb9WLaza2kOjkUCDIQGbzNos6p" TargetMode="External"/><Relationship Id="rId5" Type="http://schemas.openxmlformats.org/officeDocument/2006/relationships/hyperlink" Target="https://www.youtube.com/watch?v=aVPk_FE9O3s&amp;list=PLcxqFaocb9WJ8g8TZPsHQIEcSjKW9F0IE&amp;index=2" TargetMode="External"/><Relationship Id="rId6" Type="http://schemas.openxmlformats.org/officeDocument/2006/relationships/image" Target="../media/image19.jpg"/><Relationship Id="rId7" Type="http://schemas.openxmlformats.org/officeDocument/2006/relationships/hyperlink" Target="https://www.youtube.com/watch?v=xQzhXhq1ZyI&amp;list=PLcxqFaocb9WLtnq-rpXbRy5hnKECxr95G" TargetMode="External"/><Relationship Id="rId8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9" Type="http://schemas.openxmlformats.org/officeDocument/2006/relationships/image" Target="../media/image23.jp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"/>
          <p:cNvSpPr txBox="1"/>
          <p:nvPr>
            <p:ph idx="1" type="subTitle"/>
          </p:nvPr>
        </p:nvSpPr>
        <p:spPr>
          <a:xfrm>
            <a:off x="3356393" y="2456238"/>
            <a:ext cx="6300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b="1" lang="en" sz="3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sz="3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1" name="Google Shape;1301;p1"/>
          <p:cNvSpPr txBox="1"/>
          <p:nvPr>
            <p:ph type="ctrTitle"/>
          </p:nvPr>
        </p:nvSpPr>
        <p:spPr>
          <a:xfrm>
            <a:off x="3424025" y="249492"/>
            <a:ext cx="6050248" cy="20585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</a:pPr>
            <a:r>
              <a:rPr lang="en" sz="3300"/>
              <a:t>SAP EWM </a:t>
            </a:r>
            <a:br>
              <a:rPr lang="en" sz="3300"/>
            </a:br>
            <a:r>
              <a:rPr lang="en" sz="3300"/>
              <a:t>EXTENDED WAREHOUSE MANAGEMENT TRAINING</a:t>
            </a:r>
            <a:endParaRPr sz="3300"/>
          </a:p>
        </p:txBody>
      </p:sp>
      <p:sp>
        <p:nvSpPr>
          <p:cNvPr id="1302" name="Google Shape;1302;p1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"/>
          <p:cNvSpPr txBox="1"/>
          <p:nvPr>
            <p:ph type="title"/>
          </p:nvPr>
        </p:nvSpPr>
        <p:spPr>
          <a:xfrm>
            <a:off x="389924" y="29713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Activate EWM-Triggered opportunistic Cross-Docking</a:t>
            </a:r>
            <a:endParaRPr b="1"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0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7" name="Google Shape;1397;p10"/>
          <p:cNvSpPr txBox="1"/>
          <p:nvPr/>
        </p:nvSpPr>
        <p:spPr>
          <a:xfrm>
            <a:off x="352400" y="785500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Spro—Img—SCM EWM—EWM—Cross-process settings—Cross-Docking—Opportunistic Cross-docking—EWM triggered opportunistic Cross-Docking—Activate EWM-triggered opportunistic Cross-Docking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8" name="Google Shape;13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1496075"/>
            <a:ext cx="78673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"/>
          <p:cNvSpPr txBox="1"/>
          <p:nvPr>
            <p:ph type="title"/>
          </p:nvPr>
        </p:nvSpPr>
        <p:spPr>
          <a:xfrm>
            <a:off x="199075" y="441025"/>
            <a:ext cx="8520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90">
                <a:solidFill>
                  <a:srgbClr val="0070C0"/>
                </a:solidFill>
              </a:rPr>
              <a:t>Maintain Stock Determination groups</a:t>
            </a:r>
            <a:endParaRPr sz="2630"/>
          </a:p>
        </p:txBody>
      </p:sp>
      <p:sp>
        <p:nvSpPr>
          <p:cNvPr id="1404" name="Google Shape;1404;p12"/>
          <p:cNvSpPr txBox="1"/>
          <p:nvPr>
            <p:ph idx="1" type="body"/>
          </p:nvPr>
        </p:nvSpPr>
        <p:spPr>
          <a:xfrm>
            <a:off x="199075" y="972250"/>
            <a:ext cx="8520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919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Spro—Img—SCM EWM—EWM—Cross-process settings—Stock Determination—Maintain Stock Determination groups</a:t>
            </a:r>
            <a:endParaRPr sz="1600"/>
          </a:p>
        </p:txBody>
      </p:sp>
      <p:pic>
        <p:nvPicPr>
          <p:cNvPr id="1405" name="Google Shape;14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5" y="1735450"/>
            <a:ext cx="7832000" cy="2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"/>
          <p:cNvSpPr txBox="1"/>
          <p:nvPr>
            <p:ph type="title"/>
          </p:nvPr>
        </p:nvSpPr>
        <p:spPr>
          <a:xfrm>
            <a:off x="172275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b="1"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Configure Stock Determination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t/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3"/>
          <p:cNvSpPr txBox="1"/>
          <p:nvPr/>
        </p:nvSpPr>
        <p:spPr>
          <a:xfrm>
            <a:off x="172275" y="852525"/>
            <a:ext cx="82935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Path as above step)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3C3C3C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We need to maintain it because during warehouse task creation with requested stock attributes, the system includes the stocks that possess the permitted attributes in the stock determination.</a:t>
            </a:r>
            <a:endParaRPr/>
          </a:p>
        </p:txBody>
      </p:sp>
      <p:pic>
        <p:nvPicPr>
          <p:cNvPr id="1412" name="Google Shape;14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1861350"/>
            <a:ext cx="7284575" cy="2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b="1" lang="en" sz="2400">
                <a:solidFill>
                  <a:srgbClr val="0070C0"/>
                </a:solidFill>
              </a:rPr>
              <a:t>Specify Storage Type Search Sequence </a:t>
            </a:r>
            <a:endParaRPr b="1" sz="24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t/>
            </a:r>
            <a:endParaRPr b="1" sz="2400">
              <a:solidFill>
                <a:srgbClr val="0070C0"/>
              </a:solidFill>
            </a:endParaRPr>
          </a:p>
        </p:txBody>
      </p:sp>
      <p:sp>
        <p:nvSpPr>
          <p:cNvPr id="1418" name="Google Shape;1418;p14"/>
          <p:cNvSpPr txBox="1"/>
          <p:nvPr>
            <p:ph idx="1" type="body"/>
          </p:nvPr>
        </p:nvSpPr>
        <p:spPr>
          <a:xfrm>
            <a:off x="311700" y="84460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Assign GR staging area in search seq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248825"/>
            <a:ext cx="7386475" cy="23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5"/>
          <p:cNvSpPr txBox="1"/>
          <p:nvPr>
            <p:ph type="title"/>
          </p:nvPr>
        </p:nvSpPr>
        <p:spPr>
          <a:xfrm>
            <a:off x="419974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2100">
                <a:solidFill>
                  <a:srgbClr val="0070C0"/>
                </a:solidFill>
              </a:rPr>
              <a:t>Determine Storage type Search seq</a:t>
            </a:r>
            <a:endParaRPr b="1" sz="2100">
              <a:solidFill>
                <a:srgbClr val="0070C0"/>
              </a:solidFill>
            </a:endParaRPr>
          </a:p>
        </p:txBody>
      </p:sp>
      <p:sp>
        <p:nvSpPr>
          <p:cNvPr id="1425" name="Google Shape;1425;p15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6" name="Google Shape;14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943175"/>
            <a:ext cx="7471650" cy="29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6"/>
          <p:cNvSpPr txBox="1"/>
          <p:nvPr>
            <p:ph type="title"/>
          </p:nvPr>
        </p:nvSpPr>
        <p:spPr>
          <a:xfrm>
            <a:off x="412449" y="409784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2100">
                <a:solidFill>
                  <a:srgbClr val="0070C0"/>
                </a:solidFill>
              </a:rPr>
              <a:t>Maintain Product group type and product group:</a:t>
            </a:r>
            <a:endParaRPr b="1" sz="2100">
              <a:solidFill>
                <a:srgbClr val="0070C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t/>
            </a:r>
            <a:endParaRPr b="1" sz="2100">
              <a:solidFill>
                <a:srgbClr val="0070C0"/>
              </a:solidFill>
            </a:endParaRPr>
          </a:p>
        </p:txBody>
      </p:sp>
      <p:sp>
        <p:nvSpPr>
          <p:cNvPr id="1432" name="Google Shape;1432;p16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3" name="Google Shape;1433;p16"/>
          <p:cNvSpPr txBox="1"/>
          <p:nvPr/>
        </p:nvSpPr>
        <p:spPr>
          <a:xfrm>
            <a:off x="352750" y="730075"/>
            <a:ext cx="4725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TRANSACTION: /N/SAPAPO/MAT1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4" name="Google Shape;14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143675"/>
            <a:ext cx="7446350" cy="21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6"/>
          <p:cNvSpPr txBox="1"/>
          <p:nvPr/>
        </p:nvSpPr>
        <p:spPr>
          <a:xfrm>
            <a:off x="412450" y="3359900"/>
            <a:ext cx="7684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Maintain stock determination group for product under stock removal control area at warehouse level.</a:t>
            </a:r>
            <a:endParaRPr sz="1350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25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"/>
          <p:cNvSpPr txBox="1"/>
          <p:nvPr/>
        </p:nvSpPr>
        <p:spPr>
          <a:xfrm>
            <a:off x="82074" y="4733925"/>
            <a:ext cx="235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1" name="Google Shape;14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835925"/>
            <a:ext cx="8175100" cy="25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8"/>
          <p:cNvSpPr txBox="1"/>
          <p:nvPr/>
        </p:nvSpPr>
        <p:spPr>
          <a:xfrm>
            <a:off x="278900" y="369150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5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TRANSACTION:/N/SCWM/MAT1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8" name="Google Shape;1448;p19"/>
          <p:cNvSpPr txBox="1"/>
          <p:nvPr/>
        </p:nvSpPr>
        <p:spPr>
          <a:xfrm>
            <a:off x="301825" y="342225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 Case </a:t>
            </a:r>
            <a:r>
              <a:rPr b="1" lang="e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(Outbound Case)</a:t>
            </a:r>
            <a:endParaRPr b="1" i="0" sz="1600" u="none" cap="none" strike="noStrike">
              <a:solidFill>
                <a:srgbClr val="0070C0"/>
              </a:solidFill>
            </a:endParaRPr>
          </a:p>
        </p:txBody>
      </p:sp>
      <p:sp>
        <p:nvSpPr>
          <p:cNvPr id="1449" name="Google Shape;1449;p19"/>
          <p:cNvSpPr txBox="1"/>
          <p:nvPr/>
        </p:nvSpPr>
        <p:spPr>
          <a:xfrm>
            <a:off x="301825" y="730100"/>
            <a:ext cx="8131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running test case for cross docking, keep ready IBD with GR posted and Check Monitor for 9010 stock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0" name="Google Shape;1450;p19"/>
          <p:cNvSpPr txBox="1"/>
          <p:nvPr/>
        </p:nvSpPr>
        <p:spPr>
          <a:xfrm>
            <a:off x="334650" y="1016000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OBD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1" name="Google Shape;14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416200"/>
            <a:ext cx="7648999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5dd80e5245_0_48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7" name="Google Shape;1457;g25dd80e5245_0_48"/>
          <p:cNvSpPr txBox="1"/>
          <p:nvPr/>
        </p:nvSpPr>
        <p:spPr>
          <a:xfrm>
            <a:off x="242625" y="335125"/>
            <a:ext cx="47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Quattrocento Sans"/>
                <a:ea typeface="Quattrocento Sans"/>
                <a:cs typeface="Quattrocento Sans"/>
                <a:sym typeface="Quattrocento Sans"/>
              </a:rPr>
              <a:t>2.Create WT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8" name="Google Shape;1458;g25dd80e524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" y="809150"/>
            <a:ext cx="7575151" cy="30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25dd80e5245_0_48"/>
          <p:cNvSpPr txBox="1"/>
          <p:nvPr/>
        </p:nvSpPr>
        <p:spPr>
          <a:xfrm>
            <a:off x="357500" y="3929400"/>
            <a:ext cx="79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has been cross docked - System has picked up the stock from GR staging area! Hence IBD is updated for WT.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1"/>
          <p:cNvSpPr txBox="1"/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Check OBD document flow (line item details)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1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6" name="Google Shape;14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5" y="727350"/>
            <a:ext cx="7854050" cy="2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"/>
          <p:cNvSpPr txBox="1"/>
          <p:nvPr/>
        </p:nvSpPr>
        <p:spPr>
          <a:xfrm>
            <a:off x="3633953" y="1599642"/>
            <a:ext cx="5510047" cy="131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SAP EWM TRAINING</a:t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erson sitting in a chair&#10;&#10;Description automatically generated with medium confidence" id="1309" name="Google Shape;130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34" l="10150" r="8718" t="1176"/>
          <a:stretch/>
        </p:blipFill>
        <p:spPr>
          <a:xfrm>
            <a:off x="214987" y="87474"/>
            <a:ext cx="3104678" cy="47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"/>
          <p:cNvSpPr txBox="1"/>
          <p:nvPr>
            <p:ph idx="12" type="sldNum"/>
          </p:nvPr>
        </p:nvSpPr>
        <p:spPr>
          <a:xfrm>
            <a:off x="8353404" y="4630341"/>
            <a:ext cx="565735" cy="31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2"/>
          <p:cNvSpPr txBox="1"/>
          <p:nvPr/>
        </p:nvSpPr>
        <p:spPr>
          <a:xfrm>
            <a:off x="3633952" y="2841780"/>
            <a:ext cx="3044830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BY:-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Mr. Bijoy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2" name="Google Shape;1312;p2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5dd80e5245_0_62"/>
          <p:cNvSpPr txBox="1"/>
          <p:nvPr>
            <p:ph type="title"/>
          </p:nvPr>
        </p:nvSpPr>
        <p:spPr>
          <a:xfrm>
            <a:off x="308100" y="112325"/>
            <a:ext cx="8527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Quattrocento Sans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3.Check IBD doc flow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g25dd80e5245_0_62"/>
          <p:cNvSpPr txBox="1"/>
          <p:nvPr/>
        </p:nvSpPr>
        <p:spPr>
          <a:xfrm>
            <a:off x="82084" y="473392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73" name="Google Shape;1473;g25dd80e524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697975"/>
            <a:ext cx="8124775" cy="32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9" name="Google Shape;1479;p28"/>
          <p:cNvCxnSpPr/>
          <p:nvPr/>
        </p:nvCxnSpPr>
        <p:spPr>
          <a:xfrm>
            <a:off x="925645" y="3327834"/>
            <a:ext cx="729270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hoto double exposure image of business and finance" id="1480" name="Google Shape;14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72" y="0"/>
            <a:ext cx="9144000" cy="542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28"/>
          <p:cNvSpPr/>
          <p:nvPr/>
        </p:nvSpPr>
        <p:spPr>
          <a:xfrm>
            <a:off x="-16272" y="0"/>
            <a:ext cx="9140428" cy="5426460"/>
          </a:xfrm>
          <a:prstGeom prst="rect">
            <a:avLst/>
          </a:prstGeom>
          <a:solidFill>
            <a:srgbClr val="7030A0">
              <a:alpha val="44313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8"/>
          <p:cNvSpPr/>
          <p:nvPr/>
        </p:nvSpPr>
        <p:spPr>
          <a:xfrm>
            <a:off x="2199723" y="882960"/>
            <a:ext cx="474455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Session </a:t>
            </a:r>
            <a:r>
              <a:rPr b="1" lang="en" sz="4100">
                <a:solidFill>
                  <a:srgbClr val="FFFFFF"/>
                </a:solidFill>
              </a:rPr>
              <a:t>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483" name="Google Shape;14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7224" y="110021"/>
            <a:ext cx="1133475" cy="11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28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Vector | Flat people with question marks background" id="1489" name="Google Shape;1489;p29"/>
          <p:cNvPicPr preferRelativeResize="0"/>
          <p:nvPr/>
        </p:nvPicPr>
        <p:blipFill rotWithShape="1">
          <a:blip r:embed="rId3">
            <a:alphaModFix/>
          </a:blip>
          <a:srcRect b="22246" l="0" r="0" t="2"/>
          <a:stretch/>
        </p:blipFill>
        <p:spPr>
          <a:xfrm>
            <a:off x="574515" y="872374"/>
            <a:ext cx="7832910" cy="38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29"/>
          <p:cNvSpPr txBox="1"/>
          <p:nvPr/>
        </p:nvSpPr>
        <p:spPr>
          <a:xfrm>
            <a:off x="1546876" y="1167594"/>
            <a:ext cx="5700056" cy="481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FEEL FREE TO ASK QUESTIONS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hpra on Twitter: &quot;Time is running out to share your thoughts on ..." id="1495" name="Google Shape;14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" y="897564"/>
            <a:ext cx="7651859" cy="34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30"/>
          <p:cNvSpPr txBox="1"/>
          <p:nvPr/>
        </p:nvSpPr>
        <p:spPr>
          <a:xfrm>
            <a:off x="627622" y="325039"/>
            <a:ext cx="7888754" cy="401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Feedback</a:t>
            </a:r>
            <a:endParaRPr b="0" i="0" sz="2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1"/>
          <p:cNvSpPr/>
          <p:nvPr/>
        </p:nvSpPr>
        <p:spPr>
          <a:xfrm>
            <a:off x="1069791" y="574746"/>
            <a:ext cx="7199990" cy="4925529"/>
          </a:xfrm>
          <a:custGeom>
            <a:rect b="b" l="l" r="r" t="t"/>
            <a:pathLst>
              <a:path extrusionOk="0" h="2524" w="3690">
                <a:moveTo>
                  <a:pt x="3690" y="0"/>
                </a:moveTo>
                <a:cubicBezTo>
                  <a:pt x="3218" y="1204"/>
                  <a:pt x="2191" y="1108"/>
                  <a:pt x="1488" y="982"/>
                </a:cubicBezTo>
                <a:cubicBezTo>
                  <a:pt x="688" y="838"/>
                  <a:pt x="333" y="1039"/>
                  <a:pt x="172" y="1350"/>
                </a:cubicBezTo>
                <a:cubicBezTo>
                  <a:pt x="0" y="1682"/>
                  <a:pt x="188" y="1938"/>
                  <a:pt x="564" y="2178"/>
                </a:cubicBezTo>
                <a:cubicBezTo>
                  <a:pt x="719" y="2277"/>
                  <a:pt x="780" y="2404"/>
                  <a:pt x="795" y="2524"/>
                </a:cubicBezTo>
                <a:cubicBezTo>
                  <a:pt x="3690" y="2524"/>
                  <a:pt x="3690" y="2524"/>
                  <a:pt x="3690" y="2524"/>
                </a:cubicBezTo>
                <a:lnTo>
                  <a:pt x="3690" y="0"/>
                </a:lnTo>
                <a:close/>
              </a:path>
            </a:pathLst>
          </a:custGeom>
          <a:solidFill>
            <a:schemeClr val="dk1">
              <a:alpha val="5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2" name="Google Shape;1502;p31"/>
          <p:cNvSpPr/>
          <p:nvPr/>
        </p:nvSpPr>
        <p:spPr>
          <a:xfrm>
            <a:off x="640247" y="-7144"/>
            <a:ext cx="2190886" cy="5155649"/>
          </a:xfrm>
          <a:custGeom>
            <a:rect b="b" l="l" r="r" t="t"/>
            <a:pathLst>
              <a:path extrusionOk="0" h="2642" w="1123">
                <a:moveTo>
                  <a:pt x="0" y="2642"/>
                </a:moveTo>
                <a:cubicBezTo>
                  <a:pt x="856" y="2642"/>
                  <a:pt x="856" y="2642"/>
                  <a:pt x="856" y="2642"/>
                </a:cubicBezTo>
                <a:cubicBezTo>
                  <a:pt x="589" y="2537"/>
                  <a:pt x="394" y="2282"/>
                  <a:pt x="360" y="1964"/>
                </a:cubicBezTo>
                <a:cubicBezTo>
                  <a:pt x="308" y="1472"/>
                  <a:pt x="932" y="1172"/>
                  <a:pt x="1044" y="748"/>
                </a:cubicBezTo>
                <a:cubicBezTo>
                  <a:pt x="1123" y="449"/>
                  <a:pt x="1025" y="151"/>
                  <a:pt x="961" y="0"/>
                </a:cubicBezTo>
                <a:cubicBezTo>
                  <a:pt x="0" y="0"/>
                  <a:pt x="0" y="0"/>
                  <a:pt x="0" y="0"/>
                </a:cubicBezTo>
                <a:lnTo>
                  <a:pt x="0" y="2642"/>
                </a:lnTo>
                <a:close/>
              </a:path>
            </a:pathLst>
          </a:custGeom>
          <a:solidFill>
            <a:schemeClr val="dk1">
              <a:alpha val="26274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3" name="Google Shape;1503;p31"/>
          <p:cNvSpPr/>
          <p:nvPr/>
        </p:nvSpPr>
        <p:spPr>
          <a:xfrm>
            <a:off x="3429820" y="134156"/>
            <a:ext cx="5223138" cy="2144466"/>
          </a:xfrm>
          <a:custGeom>
            <a:rect b="b" l="l" r="r" t="t"/>
            <a:pathLst>
              <a:path extrusionOk="0" h="811" w="2721">
                <a:moveTo>
                  <a:pt x="918" y="744"/>
                </a:moveTo>
                <a:cubicBezTo>
                  <a:pt x="1703" y="811"/>
                  <a:pt x="2448" y="238"/>
                  <a:pt x="2721" y="0"/>
                </a:cubicBezTo>
                <a:cubicBezTo>
                  <a:pt x="0" y="0"/>
                  <a:pt x="0" y="0"/>
                  <a:pt x="0" y="0"/>
                </a:cubicBezTo>
                <a:cubicBezTo>
                  <a:pt x="85" y="213"/>
                  <a:pt x="337" y="695"/>
                  <a:pt x="918" y="744"/>
                </a:cubicBezTo>
                <a:close/>
              </a:path>
            </a:pathLst>
          </a:custGeom>
          <a:solidFill>
            <a:schemeClr val="dk1">
              <a:alpha val="38431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4" name="Google Shape;1504;p31"/>
          <p:cNvSpPr/>
          <p:nvPr/>
        </p:nvSpPr>
        <p:spPr>
          <a:xfrm>
            <a:off x="3180558" y="783970"/>
            <a:ext cx="2782883" cy="3461966"/>
          </a:xfrm>
          <a:prstGeom prst="rect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2000675" y="1148911"/>
            <a:ext cx="5142649" cy="2178634"/>
            <a:chOff x="2666872" y="2053355"/>
            <a:chExt cx="6855080" cy="2904846"/>
          </a:xfrm>
        </p:grpSpPr>
        <p:sp>
          <p:nvSpPr>
            <p:cNvPr id="1506" name="Google Shape;1506;p31"/>
            <p:cNvSpPr txBox="1"/>
            <p:nvPr/>
          </p:nvSpPr>
          <p:spPr>
            <a:xfrm>
              <a:off x="2666872" y="2053355"/>
              <a:ext cx="6855080" cy="1477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1"/>
            <p:cNvSpPr txBox="1"/>
            <p:nvPr/>
          </p:nvSpPr>
          <p:spPr>
            <a:xfrm>
              <a:off x="2666872" y="3435445"/>
              <a:ext cx="6855080" cy="1522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00"/>
                <a:buFont typeface="Arial"/>
                <a:buNone/>
              </a:pPr>
              <a:r>
                <a:rPr b="0" i="0" lang="en" sz="10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YOU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2"/>
          <p:cNvSpPr txBox="1"/>
          <p:nvPr/>
        </p:nvSpPr>
        <p:spPr>
          <a:xfrm>
            <a:off x="952655" y="296035"/>
            <a:ext cx="6987217" cy="4071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More from AnubhavTrainings.com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4854" y="860041"/>
            <a:ext cx="4338551" cy="2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87" y="885860"/>
            <a:ext cx="4693932" cy="25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4854" y="2262133"/>
            <a:ext cx="4338551" cy="26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68" y="2397095"/>
            <a:ext cx="4746714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33"/>
          <p:cNvSpPr/>
          <p:nvPr/>
        </p:nvSpPr>
        <p:spPr>
          <a:xfrm flipH="1">
            <a:off x="2272708" y="1754585"/>
            <a:ext cx="6871288" cy="338824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22" name="Google Shape;1522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744" l="0" r="0" t="29744"/>
          <a:stretch/>
        </p:blipFill>
        <p:spPr>
          <a:xfrm>
            <a:off x="-1" y="670"/>
            <a:ext cx="9144000" cy="365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23" name="Google Shape;15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" y="669"/>
            <a:ext cx="9141620" cy="3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33"/>
          <p:cNvSpPr/>
          <p:nvPr/>
        </p:nvSpPr>
        <p:spPr>
          <a:xfrm>
            <a:off x="2382" y="-7046"/>
            <a:ext cx="9140428" cy="3665216"/>
          </a:xfrm>
          <a:prstGeom prst="rect">
            <a:avLst/>
          </a:prstGeom>
          <a:solidFill>
            <a:srgbClr val="7030A0">
              <a:alpha val="57254"/>
            </a:srgbClr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3"/>
          <p:cNvSpPr/>
          <p:nvPr/>
        </p:nvSpPr>
        <p:spPr>
          <a:xfrm>
            <a:off x="6135262" y="2194523"/>
            <a:ext cx="2422712" cy="2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We build the workforce of the future.</a:t>
            </a:r>
            <a:endParaRPr b="0" i="0" sz="9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3"/>
          <p:cNvSpPr/>
          <p:nvPr/>
        </p:nvSpPr>
        <p:spPr>
          <a:xfrm>
            <a:off x="916496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Clients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7" name="Google Shape;1527;p33"/>
          <p:cNvSpPr/>
          <p:nvPr/>
        </p:nvSpPr>
        <p:spPr>
          <a:xfrm>
            <a:off x="2119409" y="2335392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30,000+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Trained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8" name="Google Shape;1528;p33"/>
          <p:cNvSpPr/>
          <p:nvPr/>
        </p:nvSpPr>
        <p:spPr>
          <a:xfrm>
            <a:off x="3372450" y="2333623"/>
            <a:ext cx="1351437" cy="4846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25000+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Learners Placed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29" name="Google Shape;152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694" y="1709881"/>
            <a:ext cx="480044" cy="48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813" y="1704574"/>
            <a:ext cx="503946" cy="50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33"/>
          <p:cNvSpPr/>
          <p:nvPr/>
        </p:nvSpPr>
        <p:spPr>
          <a:xfrm>
            <a:off x="474514" y="519175"/>
            <a:ext cx="4929503" cy="8538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We’re committed to empower you to be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" sz="2100" u="none" cap="none" strike="noStrike">
                <a:solidFill>
                  <a:srgbClr val="A6E9EE"/>
                </a:solidFill>
                <a:latin typeface="Arial"/>
                <a:ea typeface="Arial"/>
                <a:cs typeface="Arial"/>
                <a:sym typeface="Arial"/>
              </a:rPr>
              <a:t>#FutureReady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powerful training solutions.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2" name="Google Shape;1532;p33"/>
          <p:cNvSpPr/>
          <p:nvPr/>
        </p:nvSpPr>
        <p:spPr>
          <a:xfrm>
            <a:off x="391755" y="3914461"/>
            <a:ext cx="2926180" cy="6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F97700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33" name="Google Shape;153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556" y="1646020"/>
            <a:ext cx="638899" cy="6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33"/>
          <p:cNvGrpSpPr/>
          <p:nvPr/>
        </p:nvGrpSpPr>
        <p:grpSpPr>
          <a:xfrm>
            <a:off x="4889472" y="2526841"/>
            <a:ext cx="4209484" cy="2535645"/>
            <a:chOff x="4482563" y="4980191"/>
            <a:chExt cx="3128574" cy="1841396"/>
          </a:xfrm>
        </p:grpSpPr>
        <p:pic>
          <p:nvPicPr>
            <p:cNvPr id="1535" name="Google Shape;1535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33"/>
          <p:cNvSpPr/>
          <p:nvPr/>
        </p:nvSpPr>
        <p:spPr>
          <a:xfrm>
            <a:off x="3370304" y="4181066"/>
            <a:ext cx="1647605" cy="4105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3"/>
          <p:cNvSpPr/>
          <p:nvPr/>
        </p:nvSpPr>
        <p:spPr>
          <a:xfrm>
            <a:off x="3300660" y="4117749"/>
            <a:ext cx="1647605" cy="4105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34250" lIns="68550" spcFirstLastPara="1" rIns="68550" wrap="square" tIns="3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3"/>
          <p:cNvSpPr/>
          <p:nvPr/>
        </p:nvSpPr>
        <p:spPr>
          <a:xfrm>
            <a:off x="3603165" y="4192724"/>
            <a:ext cx="1100301" cy="2769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Enroll Now!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ymbol, font, logo, graphics&#10;&#10;Description automatically generated" id="1540" name="Google Shape;15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204" y="15574"/>
            <a:ext cx="1232521" cy="13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/>
          <p:nvPr/>
        </p:nvSpPr>
        <p:spPr>
          <a:xfrm rot="-5400000">
            <a:off x="1455743" y="-430871"/>
            <a:ext cx="1262669" cy="36725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6" name="Google Shape;1546;p34"/>
          <p:cNvSpPr/>
          <p:nvPr/>
        </p:nvSpPr>
        <p:spPr>
          <a:xfrm>
            <a:off x="4059054" y="996959"/>
            <a:ext cx="4159545" cy="1038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WEBINARS 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up for free webinars with industry experts every fortnight!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7" name="Google Shape;1547;p34"/>
          <p:cNvSpPr/>
          <p:nvPr/>
        </p:nvSpPr>
        <p:spPr>
          <a:xfrm>
            <a:off x="4140084" y="2571750"/>
            <a:ext cx="3997485" cy="7155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50" spcFirstLastPara="1" rIns="685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 today!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www.anubhavtrainings.com</a:t>
            </a:r>
            <a:endParaRPr b="0" i="0" sz="21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8" name="Google Shape;1548;p34"/>
          <p:cNvSpPr/>
          <p:nvPr/>
        </p:nvSpPr>
        <p:spPr>
          <a:xfrm rot="-5400000">
            <a:off x="1465607" y="1086521"/>
            <a:ext cx="1350150" cy="36725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3"/>
          <p:cNvGrpSpPr/>
          <p:nvPr/>
        </p:nvGrpSpPr>
        <p:grpSpPr>
          <a:xfrm>
            <a:off x="7825635" y="1191"/>
            <a:ext cx="1318365" cy="5143500"/>
            <a:chOff x="10431463" y="1588"/>
            <a:chExt cx="1757362" cy="6858000"/>
          </a:xfrm>
        </p:grpSpPr>
        <p:grpSp>
          <p:nvGrpSpPr>
            <p:cNvPr id="1319" name="Google Shape;1319;p3"/>
            <p:cNvGrpSpPr/>
            <p:nvPr/>
          </p:nvGrpSpPr>
          <p:grpSpPr>
            <a:xfrm>
              <a:off x="10544175" y="406400"/>
              <a:ext cx="1525588" cy="6270626"/>
              <a:chOff x="10544175" y="406400"/>
              <a:chExt cx="1525588" cy="6270626"/>
            </a:xfrm>
          </p:grpSpPr>
          <p:sp>
            <p:nvSpPr>
              <p:cNvPr id="1320" name="Google Shape;1320;p3"/>
              <p:cNvSpPr/>
              <p:nvPr/>
            </p:nvSpPr>
            <p:spPr>
              <a:xfrm>
                <a:off x="10544175" y="406400"/>
                <a:ext cx="1525588" cy="6270626"/>
              </a:xfrm>
              <a:custGeom>
                <a:rect b="b" l="l" r="r" t="t"/>
                <a:pathLst>
                  <a:path extrusionOk="0" h="6270626" w="1525588">
                    <a:moveTo>
                      <a:pt x="762794" y="0"/>
                    </a:moveTo>
                    <a:cubicBezTo>
                      <a:pt x="1184073" y="0"/>
                      <a:pt x="1525588" y="1403727"/>
                      <a:pt x="1525588" y="3135313"/>
                    </a:cubicBezTo>
                    <a:cubicBezTo>
                      <a:pt x="1525588" y="4866899"/>
                      <a:pt x="1184073" y="6270626"/>
                      <a:pt x="762794" y="6270626"/>
                    </a:cubicBezTo>
                    <a:cubicBezTo>
                      <a:pt x="341515" y="6270626"/>
                      <a:pt x="0" y="4866899"/>
                      <a:pt x="0" y="3135313"/>
                    </a:cubicBezTo>
                    <a:cubicBezTo>
                      <a:pt x="0" y="1403727"/>
                      <a:pt x="341515" y="0"/>
                      <a:pt x="762794" y="0"/>
                    </a:cubicBezTo>
                    <a:close/>
                    <a:moveTo>
                      <a:pt x="688975" y="777875"/>
                    </a:moveTo>
                    <a:cubicBezTo>
                      <a:pt x="370714" y="777875"/>
                      <a:pt x="112712" y="1835113"/>
                      <a:pt x="112712" y="3139282"/>
                    </a:cubicBezTo>
                    <a:cubicBezTo>
                      <a:pt x="112712" y="4443451"/>
                      <a:pt x="370714" y="5500689"/>
                      <a:pt x="688975" y="5500689"/>
                    </a:cubicBezTo>
                    <a:cubicBezTo>
                      <a:pt x="1007236" y="5500689"/>
                      <a:pt x="1265238" y="4443451"/>
                      <a:pt x="1265238" y="3139282"/>
                    </a:cubicBezTo>
                    <a:cubicBezTo>
                      <a:pt x="1265238" y="1835113"/>
                      <a:pt x="1007236" y="777875"/>
                      <a:pt x="688975" y="7778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10798175" y="2003425"/>
                <a:ext cx="747712" cy="3071814"/>
              </a:xfrm>
              <a:custGeom>
                <a:rect b="b" l="l" r="r" t="t"/>
                <a:pathLst>
                  <a:path extrusionOk="0" h="3071814" w="747712">
                    <a:moveTo>
                      <a:pt x="373856" y="0"/>
                    </a:moveTo>
                    <a:cubicBezTo>
                      <a:pt x="580331" y="0"/>
                      <a:pt x="747712" y="687649"/>
                      <a:pt x="747712" y="1535907"/>
                    </a:cubicBezTo>
                    <a:cubicBezTo>
                      <a:pt x="747712" y="2384165"/>
                      <a:pt x="580331" y="3071814"/>
                      <a:pt x="373856" y="3071814"/>
                    </a:cubicBezTo>
                    <a:cubicBezTo>
                      <a:pt x="167381" y="3071814"/>
                      <a:pt x="0" y="2384165"/>
                      <a:pt x="0" y="1535907"/>
                    </a:cubicBezTo>
                    <a:cubicBezTo>
                      <a:pt x="0" y="687649"/>
                      <a:pt x="167381" y="0"/>
                      <a:pt x="373856" y="0"/>
                    </a:cubicBezTo>
                    <a:close/>
                    <a:moveTo>
                      <a:pt x="312737" y="766763"/>
                    </a:moveTo>
                    <a:cubicBezTo>
                      <a:pt x="207527" y="766763"/>
                      <a:pt x="122237" y="1116096"/>
                      <a:pt x="122237" y="1547020"/>
                    </a:cubicBezTo>
                    <a:cubicBezTo>
                      <a:pt x="122237" y="1977944"/>
                      <a:pt x="207527" y="2327277"/>
                      <a:pt x="312737" y="2327277"/>
                    </a:cubicBezTo>
                    <a:cubicBezTo>
                      <a:pt x="417947" y="2327277"/>
                      <a:pt x="503237" y="1977944"/>
                      <a:pt x="503237" y="1547020"/>
                    </a:cubicBezTo>
                    <a:cubicBezTo>
                      <a:pt x="503237" y="1116096"/>
                      <a:pt x="417947" y="766763"/>
                      <a:pt x="312737" y="7667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D8D8D8"/>
                  </a:gs>
                </a:gsLst>
                <a:lin ang="5400000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22" name="Google Shape;1322;p3"/>
            <p:cNvSpPr/>
            <p:nvPr/>
          </p:nvSpPr>
          <p:spPr>
            <a:xfrm>
              <a:off x="10431463" y="1588"/>
              <a:ext cx="1757362" cy="6858000"/>
            </a:xfrm>
            <a:custGeom>
              <a:rect b="b" l="l" r="r" t="t"/>
              <a:pathLst>
                <a:path extrusionOk="0" h="6858000" w="1757362">
                  <a:moveTo>
                    <a:pt x="437076" y="0"/>
                  </a:moveTo>
                  <a:cubicBezTo>
                    <a:pt x="437076" y="0"/>
                    <a:pt x="437076" y="0"/>
                    <a:pt x="1757362" y="0"/>
                  </a:cubicBezTo>
                  <a:lnTo>
                    <a:pt x="1757362" y="6858000"/>
                  </a:lnTo>
                  <a:cubicBezTo>
                    <a:pt x="1757362" y="6858000"/>
                    <a:pt x="1757362" y="6858000"/>
                    <a:pt x="348755" y="6858000"/>
                  </a:cubicBezTo>
                  <a:cubicBezTo>
                    <a:pt x="133614" y="6015433"/>
                    <a:pt x="0" y="4861139"/>
                    <a:pt x="0" y="3589382"/>
                  </a:cubicBezTo>
                  <a:cubicBezTo>
                    <a:pt x="0" y="2145949"/>
                    <a:pt x="169848" y="858379"/>
                    <a:pt x="437076" y="0"/>
                  </a:cubicBezTo>
                  <a:close/>
                  <a:moveTo>
                    <a:pt x="875506" y="404812"/>
                  </a:moveTo>
                  <a:cubicBezTo>
                    <a:pt x="454227" y="404812"/>
                    <a:pt x="112712" y="1808539"/>
                    <a:pt x="112712" y="3540125"/>
                  </a:cubicBezTo>
                  <a:cubicBezTo>
                    <a:pt x="112712" y="5271711"/>
                    <a:pt x="454227" y="6675438"/>
                    <a:pt x="875506" y="6675438"/>
                  </a:cubicBezTo>
                  <a:cubicBezTo>
                    <a:pt x="1296785" y="6675438"/>
                    <a:pt x="1638300" y="5271711"/>
                    <a:pt x="1638300" y="3540125"/>
                  </a:cubicBezTo>
                  <a:cubicBezTo>
                    <a:pt x="1638300" y="1808539"/>
                    <a:pt x="1296785" y="404812"/>
                    <a:pt x="875506" y="4048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10656887" y="1184275"/>
              <a:ext cx="1152526" cy="4722814"/>
            </a:xfrm>
            <a:custGeom>
              <a:rect b="b" l="l" r="r" t="t"/>
              <a:pathLst>
                <a:path extrusionOk="0" h="4722814" w="1152526">
                  <a:moveTo>
                    <a:pt x="576263" y="0"/>
                  </a:moveTo>
                  <a:cubicBezTo>
                    <a:pt x="894524" y="0"/>
                    <a:pt x="1152526" y="1057238"/>
                    <a:pt x="1152526" y="2361407"/>
                  </a:cubicBezTo>
                  <a:cubicBezTo>
                    <a:pt x="1152526" y="3665576"/>
                    <a:pt x="894524" y="4722814"/>
                    <a:pt x="576263" y="4722814"/>
                  </a:cubicBezTo>
                  <a:cubicBezTo>
                    <a:pt x="258002" y="4722814"/>
                    <a:pt x="0" y="3665576"/>
                    <a:pt x="0" y="2361407"/>
                  </a:cubicBezTo>
                  <a:cubicBezTo>
                    <a:pt x="0" y="1057238"/>
                    <a:pt x="258002" y="0"/>
                    <a:pt x="576263" y="0"/>
                  </a:cubicBezTo>
                  <a:close/>
                  <a:moveTo>
                    <a:pt x="515144" y="819150"/>
                  </a:moveTo>
                  <a:cubicBezTo>
                    <a:pt x="308669" y="819150"/>
                    <a:pt x="141288" y="1506799"/>
                    <a:pt x="141288" y="2355057"/>
                  </a:cubicBezTo>
                  <a:cubicBezTo>
                    <a:pt x="141288" y="3203315"/>
                    <a:pt x="308669" y="3890964"/>
                    <a:pt x="515144" y="3890964"/>
                  </a:cubicBezTo>
                  <a:cubicBezTo>
                    <a:pt x="721619" y="3890964"/>
                    <a:pt x="889000" y="3203315"/>
                    <a:pt x="889000" y="2355057"/>
                  </a:cubicBezTo>
                  <a:cubicBezTo>
                    <a:pt x="889000" y="1506799"/>
                    <a:pt x="721619" y="819150"/>
                    <a:pt x="515144" y="8191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10920412" y="2770188"/>
              <a:ext cx="381000" cy="1560514"/>
            </a:xfrm>
            <a:custGeom>
              <a:rect b="b" l="l" r="r" t="t"/>
              <a:pathLst>
                <a:path extrusionOk="0" h="1560514" w="381000">
                  <a:moveTo>
                    <a:pt x="190500" y="0"/>
                  </a:moveTo>
                  <a:cubicBezTo>
                    <a:pt x="295710" y="0"/>
                    <a:pt x="381000" y="349333"/>
                    <a:pt x="381000" y="780257"/>
                  </a:cubicBezTo>
                  <a:cubicBezTo>
                    <a:pt x="381000" y="1211181"/>
                    <a:pt x="295710" y="1560514"/>
                    <a:pt x="190500" y="1560514"/>
                  </a:cubicBezTo>
                  <a:cubicBezTo>
                    <a:pt x="85290" y="1560514"/>
                    <a:pt x="0" y="1211181"/>
                    <a:pt x="0" y="780257"/>
                  </a:cubicBezTo>
                  <a:cubicBezTo>
                    <a:pt x="0" y="349333"/>
                    <a:pt x="85290" y="0"/>
                    <a:pt x="1905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9240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5" name="Google Shape;1325;p3"/>
          <p:cNvGrpSpPr/>
          <p:nvPr/>
        </p:nvGrpSpPr>
        <p:grpSpPr>
          <a:xfrm>
            <a:off x="4355919" y="1568060"/>
            <a:ext cx="3979435" cy="2007381"/>
            <a:chOff x="4595620" y="2090746"/>
            <a:chExt cx="6515292" cy="2676508"/>
          </a:xfrm>
        </p:grpSpPr>
        <p:grpSp>
          <p:nvGrpSpPr>
            <p:cNvPr id="1326" name="Google Shape;1326;p3"/>
            <p:cNvGrpSpPr/>
            <p:nvPr/>
          </p:nvGrpSpPr>
          <p:grpSpPr>
            <a:xfrm>
              <a:off x="4595620" y="2090746"/>
              <a:ext cx="6515292" cy="2676508"/>
              <a:chOff x="4572950" y="2090746"/>
              <a:chExt cx="6515292" cy="2676508"/>
            </a:xfrm>
          </p:grpSpPr>
          <p:sp>
            <p:nvSpPr>
              <p:cNvPr id="1327" name="Google Shape;1327;p3"/>
              <p:cNvSpPr/>
              <p:nvPr/>
            </p:nvSpPr>
            <p:spPr>
              <a:xfrm>
                <a:off x="4933092" y="3379305"/>
                <a:ext cx="4146307" cy="335587"/>
              </a:xfrm>
              <a:custGeom>
                <a:rect b="b" l="l" r="r" t="t"/>
                <a:pathLst>
                  <a:path extrusionOk="0" h="121" w="1494">
                    <a:moveTo>
                      <a:pt x="1494" y="9"/>
                    </a:moveTo>
                    <a:cubicBezTo>
                      <a:pt x="1494" y="9"/>
                      <a:pt x="365" y="0"/>
                      <a:pt x="51" y="40"/>
                    </a:cubicBezTo>
                    <a:cubicBezTo>
                      <a:pt x="51" y="40"/>
                      <a:pt x="0" y="57"/>
                      <a:pt x="51" y="73"/>
                    </a:cubicBezTo>
                    <a:cubicBezTo>
                      <a:pt x="102" y="89"/>
                      <a:pt x="934" y="117"/>
                      <a:pt x="1494" y="121"/>
                    </a:cubicBezTo>
                    <a:lnTo>
                      <a:pt x="1494" y="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24000">
                    <a:schemeClr val="accent1"/>
                  </a:gs>
                  <a:gs pos="87000">
                    <a:srgbClr val="69240B"/>
                  </a:gs>
                  <a:gs pos="100000">
                    <a:srgbClr val="69240B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4684033" y="2780628"/>
                <a:ext cx="2231008" cy="728469"/>
              </a:xfrm>
              <a:custGeom>
                <a:rect b="b" l="l" r="r" t="t"/>
                <a:pathLst>
                  <a:path extrusionOk="0" h="262" w="804">
                    <a:moveTo>
                      <a:pt x="151" y="262"/>
                    </a:moveTo>
                    <a:cubicBezTo>
                      <a:pt x="151" y="262"/>
                      <a:pt x="0" y="168"/>
                      <a:pt x="46" y="84"/>
                    </a:cubicBezTo>
                    <a:cubicBezTo>
                      <a:pt x="91" y="0"/>
                      <a:pt x="691" y="29"/>
                      <a:pt x="804" y="239"/>
                    </a:cubicBezTo>
                    <a:lnTo>
                      <a:pt x="151" y="262"/>
                    </a:lnTo>
                    <a:close/>
                  </a:path>
                </a:pathLst>
              </a:custGeom>
              <a:gradFill>
                <a:gsLst>
                  <a:gs pos="0">
                    <a:srgbClr val="69240B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4647785" y="3581593"/>
                <a:ext cx="2439142" cy="1185661"/>
              </a:xfrm>
              <a:custGeom>
                <a:rect b="b" l="l" r="r" t="t"/>
                <a:pathLst>
                  <a:path extrusionOk="0" h="426" w="879">
                    <a:moveTo>
                      <a:pt x="833" y="26"/>
                    </a:moveTo>
                    <a:cubicBezTo>
                      <a:pt x="833" y="26"/>
                      <a:pt x="876" y="18"/>
                      <a:pt x="877" y="43"/>
                    </a:cubicBezTo>
                    <a:cubicBezTo>
                      <a:pt x="879" y="68"/>
                      <a:pt x="744" y="388"/>
                      <a:pt x="411" y="407"/>
                    </a:cubicBezTo>
                    <a:cubicBezTo>
                      <a:pt x="77" y="426"/>
                      <a:pt x="0" y="132"/>
                      <a:pt x="160" y="14"/>
                    </a:cubicBezTo>
                    <a:cubicBezTo>
                      <a:pt x="173" y="0"/>
                      <a:pt x="173" y="0"/>
                      <a:pt x="173" y="0"/>
                    </a:cubicBezTo>
                    <a:lnTo>
                      <a:pt x="833" y="26"/>
                    </a:lnTo>
                    <a:close/>
                  </a:path>
                </a:pathLst>
              </a:custGeom>
              <a:solidFill>
                <a:srgbClr val="69240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10136438" y="3306809"/>
                <a:ext cx="169548" cy="528520"/>
              </a:xfrm>
              <a:custGeom>
                <a:rect b="b" l="l" r="r" t="t"/>
                <a:pathLst>
                  <a:path extrusionOk="0" h="452" w="145">
                    <a:moveTo>
                      <a:pt x="0" y="452"/>
                    </a:moveTo>
                    <a:lnTo>
                      <a:pt x="145" y="285"/>
                    </a:lnTo>
                    <a:lnTo>
                      <a:pt x="145" y="166"/>
                    </a:lnTo>
                    <a:lnTo>
                      <a:pt x="0" y="0"/>
                    </a:lnTo>
                    <a:lnTo>
                      <a:pt x="0" y="452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24000">
                    <a:srgbClr val="7F7F7F"/>
                  </a:gs>
                  <a:gs pos="66000">
                    <a:srgbClr val="262626"/>
                  </a:gs>
                  <a:gs pos="100000">
                    <a:srgbClr val="262626"/>
                  </a:gs>
                </a:gsLst>
                <a:lin ang="48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10305986" y="3504419"/>
                <a:ext cx="782256" cy="133299"/>
              </a:xfrm>
              <a:custGeom>
                <a:rect b="b" l="l" r="r" t="t"/>
                <a:pathLst>
                  <a:path extrusionOk="0" h="114" w="669">
                    <a:moveTo>
                      <a:pt x="0" y="114"/>
                    </a:moveTo>
                    <a:lnTo>
                      <a:pt x="669" y="81"/>
                    </a:lnTo>
                    <a:lnTo>
                      <a:pt x="669" y="33"/>
                    </a:lnTo>
                    <a:lnTo>
                      <a:pt x="0" y="0"/>
                    </a:lnTo>
                    <a:lnTo>
                      <a:pt x="0" y="114"/>
                    </a:ln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4710926" y="2090746"/>
                <a:ext cx="2434465" cy="1444075"/>
              </a:xfrm>
              <a:custGeom>
                <a:rect b="b" l="l" r="r" t="t"/>
                <a:pathLst>
                  <a:path extrusionOk="0" h="519" w="877">
                    <a:moveTo>
                      <a:pt x="172" y="519"/>
                    </a:moveTo>
                    <a:cubicBezTo>
                      <a:pt x="172" y="519"/>
                      <a:pt x="0" y="359"/>
                      <a:pt x="64" y="217"/>
                    </a:cubicBezTo>
                    <a:cubicBezTo>
                      <a:pt x="128" y="75"/>
                      <a:pt x="398" y="0"/>
                      <a:pt x="614" y="152"/>
                    </a:cubicBezTo>
                    <a:cubicBezTo>
                      <a:pt x="830" y="304"/>
                      <a:pt x="877" y="483"/>
                      <a:pt x="824" y="486"/>
                    </a:cubicBezTo>
                    <a:lnTo>
                      <a:pt x="172" y="5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4572950" y="3581593"/>
                <a:ext cx="2491760" cy="673512"/>
              </a:xfrm>
              <a:custGeom>
                <a:rect b="b" l="l" r="r" t="t"/>
                <a:pathLst>
                  <a:path extrusionOk="0" h="242" w="898">
                    <a:moveTo>
                      <a:pt x="188" y="0"/>
                    </a:moveTo>
                    <a:cubicBezTo>
                      <a:pt x="870" y="20"/>
                      <a:pt x="870" y="20"/>
                      <a:pt x="870" y="20"/>
                    </a:cubicBezTo>
                    <a:cubicBezTo>
                      <a:pt x="870" y="20"/>
                      <a:pt x="898" y="20"/>
                      <a:pt x="886" y="43"/>
                    </a:cubicBezTo>
                    <a:cubicBezTo>
                      <a:pt x="877" y="59"/>
                      <a:pt x="720" y="242"/>
                      <a:pt x="382" y="231"/>
                    </a:cubicBezTo>
                    <a:cubicBezTo>
                      <a:pt x="36" y="220"/>
                      <a:pt x="0" y="81"/>
                      <a:pt x="18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6000">
                    <a:srgbClr val="9E3611"/>
                  </a:gs>
                  <a:gs pos="100000">
                    <a:srgbClr val="9E361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8687687" y="3306809"/>
                <a:ext cx="1504878" cy="528520"/>
              </a:xfrm>
              <a:custGeom>
                <a:rect b="b" l="l" r="r" t="t"/>
                <a:pathLst>
                  <a:path extrusionOk="0" h="190" w="542">
                    <a:moveTo>
                      <a:pt x="542" y="95"/>
                    </a:moveTo>
                    <a:cubicBezTo>
                      <a:pt x="542" y="47"/>
                      <a:pt x="533" y="7"/>
                      <a:pt x="522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9" y="41"/>
                      <a:pt x="16" y="64"/>
                      <a:pt x="16" y="91"/>
                    </a:cubicBezTo>
                    <a:cubicBezTo>
                      <a:pt x="16" y="118"/>
                      <a:pt x="10" y="140"/>
                      <a:pt x="1" y="14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33" y="182"/>
                      <a:pt x="542" y="142"/>
                      <a:pt x="54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95959"/>
                  </a:gs>
                  <a:gs pos="8000">
                    <a:srgbClr val="595959"/>
                  </a:gs>
                  <a:gs pos="61000">
                    <a:schemeClr val="lt1"/>
                  </a:gs>
                  <a:gs pos="100000">
                    <a:schemeClr val="lt1"/>
                  </a:gs>
                </a:gsLst>
                <a:lin ang="16319999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5" name="Google Shape;1335;p3"/>
            <p:cNvSpPr/>
            <p:nvPr/>
          </p:nvSpPr>
          <p:spPr>
            <a:xfrm>
              <a:off x="8857812" y="3385765"/>
              <a:ext cx="45719" cy="348521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9994047" y="3307856"/>
              <a:ext cx="62254" cy="519495"/>
            </a:xfrm>
            <a:custGeom>
              <a:rect b="b" l="l" r="r" t="t"/>
              <a:pathLst>
                <a:path extrusionOk="0" h="339868" w="63554">
                  <a:moveTo>
                    <a:pt x="0" y="0"/>
                  </a:moveTo>
                  <a:cubicBezTo>
                    <a:pt x="35100" y="0"/>
                    <a:pt x="63554" y="76082"/>
                    <a:pt x="63554" y="169934"/>
                  </a:cubicBezTo>
                  <a:cubicBezTo>
                    <a:pt x="63554" y="263786"/>
                    <a:pt x="35100" y="339868"/>
                    <a:pt x="0" y="339868"/>
                  </a:cubicBezTo>
                </a:path>
              </a:pathLst>
            </a:custGeom>
            <a:noFill/>
            <a:ln cap="rnd" cmpd="sng" w="127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37" name="Google Shape;1337;p3"/>
          <p:cNvSpPr/>
          <p:nvPr/>
        </p:nvSpPr>
        <p:spPr>
          <a:xfrm>
            <a:off x="7852384" y="0"/>
            <a:ext cx="1291616" cy="1855833"/>
          </a:xfrm>
          <a:custGeom>
            <a:rect b="b" l="l" r="r" t="t"/>
            <a:pathLst>
              <a:path extrusionOk="0" h="2474444" w="1721706">
                <a:moveTo>
                  <a:pt x="401420" y="0"/>
                </a:moveTo>
                <a:cubicBezTo>
                  <a:pt x="401420" y="0"/>
                  <a:pt x="401420" y="0"/>
                  <a:pt x="1721706" y="0"/>
                </a:cubicBezTo>
                <a:lnTo>
                  <a:pt x="1721706" y="1073177"/>
                </a:lnTo>
                <a:lnTo>
                  <a:pt x="1656650" y="1215037"/>
                </a:lnTo>
                <a:cubicBezTo>
                  <a:pt x="1595556" y="1334034"/>
                  <a:pt x="1522883" y="1449663"/>
                  <a:pt x="1439008" y="1560075"/>
                </a:cubicBezTo>
                <a:lnTo>
                  <a:pt x="1432488" y="1567922"/>
                </a:lnTo>
                <a:lnTo>
                  <a:pt x="1304841" y="1721548"/>
                </a:lnTo>
                <a:cubicBezTo>
                  <a:pt x="1209858" y="1826279"/>
                  <a:pt x="1103862" y="1924867"/>
                  <a:pt x="987231" y="2015461"/>
                </a:cubicBezTo>
                <a:cubicBezTo>
                  <a:pt x="753969" y="2196649"/>
                  <a:pt x="500249" y="2328709"/>
                  <a:pt x="241164" y="2412373"/>
                </a:cubicBezTo>
                <a:lnTo>
                  <a:pt x="125926" y="2444086"/>
                </a:lnTo>
                <a:lnTo>
                  <a:pt x="46081" y="2466059"/>
                </a:lnTo>
                <a:lnTo>
                  <a:pt x="0" y="2474444"/>
                </a:lnTo>
                <a:lnTo>
                  <a:pt x="32177" y="2045688"/>
                </a:lnTo>
                <a:cubicBezTo>
                  <a:pt x="105424" y="1240627"/>
                  <a:pt x="234403" y="536487"/>
                  <a:pt x="401420" y="0"/>
                </a:cubicBezTo>
                <a:close/>
              </a:path>
            </a:pathLst>
          </a:custGeom>
          <a:solidFill>
            <a:schemeClr val="lt1">
              <a:alpha val="14509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3"/>
          <p:cNvSpPr/>
          <p:nvPr/>
        </p:nvSpPr>
        <p:spPr>
          <a:xfrm>
            <a:off x="140729" y="979196"/>
            <a:ext cx="4241514" cy="13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SAP EWM TRAINING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(Day </a:t>
            </a:r>
            <a:r>
              <a:rPr b="1" lang="en" sz="3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r>
              <a:rPr b="1" i="0" lang="en" sz="33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b="0" i="0" lang="en" sz="33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3"/>
          <p:cNvSpPr txBox="1"/>
          <p:nvPr/>
        </p:nvSpPr>
        <p:spPr>
          <a:xfrm>
            <a:off x="115631" y="2358647"/>
            <a:ext cx="5226394" cy="132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AnubhavTrainings.com</a:t>
            </a:r>
            <a:endParaRPr b="1" i="0" sz="27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"/>
          <p:cNvSpPr txBox="1"/>
          <p:nvPr>
            <p:ph idx="4294967295" type="title"/>
          </p:nvPr>
        </p:nvSpPr>
        <p:spPr>
          <a:xfrm>
            <a:off x="597015" y="303006"/>
            <a:ext cx="765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mbria"/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 Type controls &amp; Mass upload</a:t>
            </a:r>
            <a:endParaRPr b="1" sz="2400"/>
          </a:p>
        </p:txBody>
      </p:sp>
      <p:grpSp>
        <p:nvGrpSpPr>
          <p:cNvPr id="1346" name="Google Shape;1346;p4"/>
          <p:cNvGrpSpPr/>
          <p:nvPr/>
        </p:nvGrpSpPr>
        <p:grpSpPr>
          <a:xfrm>
            <a:off x="5486139" y="2438816"/>
            <a:ext cx="3078897" cy="376019"/>
            <a:chOff x="2533260" y="2831679"/>
            <a:chExt cx="3283303" cy="383079"/>
          </a:xfrm>
        </p:grpSpPr>
        <p:sp>
          <p:nvSpPr>
            <p:cNvPr id="1347" name="Google Shape;1347;p4"/>
            <p:cNvSpPr txBox="1"/>
            <p:nvPr/>
          </p:nvSpPr>
          <p:spPr>
            <a:xfrm>
              <a:off x="3218950" y="2831679"/>
              <a:ext cx="2597613" cy="367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"/>
            <p:cNvSpPr txBox="1"/>
            <p:nvPr/>
          </p:nvSpPr>
          <p:spPr>
            <a:xfrm>
              <a:off x="2533260" y="2977133"/>
              <a:ext cx="2614023" cy="237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9" name="Google Shape;1349;p4"/>
          <p:cNvSpPr txBox="1"/>
          <p:nvPr/>
        </p:nvSpPr>
        <p:spPr>
          <a:xfrm>
            <a:off x="6082758" y="3272541"/>
            <a:ext cx="2451284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"/>
          <p:cNvSpPr txBox="1"/>
          <p:nvPr/>
        </p:nvSpPr>
        <p:spPr>
          <a:xfrm>
            <a:off x="544947" y="3182838"/>
            <a:ext cx="4905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96849" lvl="0" marL="340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4"/>
          <p:cNvSpPr txBox="1"/>
          <p:nvPr/>
        </p:nvSpPr>
        <p:spPr>
          <a:xfrm>
            <a:off x="3684537" y="2705621"/>
            <a:ext cx="1700859" cy="2332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"/>
          <p:cNvSpPr txBox="1"/>
          <p:nvPr/>
        </p:nvSpPr>
        <p:spPr>
          <a:xfrm>
            <a:off x="3654491" y="3973567"/>
            <a:ext cx="1701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E25C2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3" name="Google Shape;1353;p4"/>
          <p:cNvSpPr txBox="1"/>
          <p:nvPr/>
        </p:nvSpPr>
        <p:spPr>
          <a:xfrm>
            <a:off x="6005642" y="2109463"/>
            <a:ext cx="2451284" cy="2332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4" name="Google Shape;1354;p4"/>
          <p:cNvSpPr txBox="1"/>
          <p:nvPr/>
        </p:nvSpPr>
        <p:spPr>
          <a:xfrm>
            <a:off x="278925" y="869575"/>
            <a:ext cx="630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92100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discussion on ST type controls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of important controls present at ST type level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execution of different criteria's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of Capacity check different options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Mass upload of Bin master, Packspec &amp; Bin sorting 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49" lvl="0" marL="3403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"/>
          <p:cNvSpPr txBox="1"/>
          <p:nvPr>
            <p:ph idx="1" type="body"/>
          </p:nvPr>
        </p:nvSpPr>
        <p:spPr>
          <a:xfrm>
            <a:off x="457200" y="1026698"/>
            <a:ext cx="8229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process, which uses the processing of goods in a warehouse by using incoming stock directly for outbound processing without storing in warehouse.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EWM triggered opportunistic cross-docking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a process that works entirely within a single EWM instance and does not need support from other applications or systems. During creation of warehouse tasks for put away or picking, stock determines from docking areas (staging).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NOTE: It is mandatory to activate the BADI’s to use this functionality.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"/>
          <p:cNvSpPr txBox="1"/>
          <p:nvPr/>
        </p:nvSpPr>
        <p:spPr>
          <a:xfrm>
            <a:off x="2635050" y="64650"/>
            <a:ext cx="31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EWM Cross Docking</a:t>
            </a:r>
            <a:endParaRPr b="0" i="0" sz="2400" u="none" cap="none" strike="noStrike">
              <a:solidFill>
                <a:srgbClr val="0070C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1" name="Google Shape;1361;p5"/>
          <p:cNvSpPr txBox="1"/>
          <p:nvPr/>
        </p:nvSpPr>
        <p:spPr>
          <a:xfrm>
            <a:off x="3010175" y="513625"/>
            <a:ext cx="35592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b="1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sng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"/>
          <p:cNvSpPr txBox="1"/>
          <p:nvPr/>
        </p:nvSpPr>
        <p:spPr>
          <a:xfrm>
            <a:off x="388825" y="746100"/>
            <a:ext cx="7683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Inbound-Triggered Cross docking Process</a:t>
            </a:r>
            <a:endParaRPr b="0" i="0" sz="1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7" name="Google Shape;1367;p6"/>
          <p:cNvSpPr txBox="1"/>
          <p:nvPr/>
        </p:nvSpPr>
        <p:spPr>
          <a:xfrm>
            <a:off x="347817" y="312703"/>
            <a:ext cx="467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"/>
          <p:cNvSpPr txBox="1"/>
          <p:nvPr/>
        </p:nvSpPr>
        <p:spPr>
          <a:xfrm>
            <a:off x="347825" y="974500"/>
            <a:ext cx="85938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Spro—SCM EWM—EWM—BADI for EWM—Cross process settings—Cross-docking—Opportunistic Cross docking—EWM-Triggered Cross Docking Inbound—Badi: Activation and Adjustment Inbound-Triggered Cross Docking Process</a:t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839700"/>
            <a:ext cx="7625300" cy="19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"/>
          <p:cNvSpPr txBox="1"/>
          <p:nvPr/>
        </p:nvSpPr>
        <p:spPr>
          <a:xfrm>
            <a:off x="237900" y="328125"/>
            <a:ext cx="775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BADI: Activation and Adjust Outbound-Triggered Cross docking Process</a:t>
            </a:r>
            <a:endParaRPr sz="1300"/>
          </a:p>
        </p:txBody>
      </p:sp>
      <p:pic>
        <p:nvPicPr>
          <p:cNvPr id="1375" name="Google Shape;13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" y="775175"/>
            <a:ext cx="7752300" cy="15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7"/>
          <p:cNvSpPr txBox="1"/>
          <p:nvPr/>
        </p:nvSpPr>
        <p:spPr>
          <a:xfrm>
            <a:off x="365700" y="2302288"/>
            <a:ext cx="7752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5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NOTE: Product group types and product groups serve to group products of the same kind. You define a product group type for the criterion with which the product groups are to be formed.</a:t>
            </a:r>
            <a:endParaRPr b="1" sz="1250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2908750"/>
            <a:ext cx="7880100" cy="1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8"/>
          <p:cNvSpPr txBox="1"/>
          <p:nvPr/>
        </p:nvSpPr>
        <p:spPr>
          <a:xfrm>
            <a:off x="262500" y="246100"/>
            <a:ext cx="465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Define Product Group Types </a:t>
            </a:r>
            <a:endParaRPr sz="1500">
              <a:solidFill>
                <a:srgbClr val="0070C0"/>
              </a:solidFill>
            </a:endParaRPr>
          </a:p>
        </p:txBody>
      </p:sp>
      <p:pic>
        <p:nvPicPr>
          <p:cNvPr id="1383" name="Google Shape;13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744725"/>
            <a:ext cx="7837650" cy="3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"/>
          <p:cNvSpPr txBox="1"/>
          <p:nvPr>
            <p:ph idx="1" type="body"/>
          </p:nvPr>
        </p:nvSpPr>
        <p:spPr>
          <a:xfrm>
            <a:off x="317969" y="326969"/>
            <a:ext cx="8175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Product Group</a:t>
            </a:r>
            <a:endParaRPr b="1"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9"/>
          <p:cNvSpPr txBox="1"/>
          <p:nvPr/>
        </p:nvSpPr>
        <p:spPr>
          <a:xfrm>
            <a:off x="82084" y="473392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www.anubhavtrainings.com</a:t>
            </a:r>
            <a:endParaRPr b="1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0" name="Google Shape;13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5" y="817438"/>
            <a:ext cx="7795125" cy="27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